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78" r:id="rId3"/>
    <p:sldId id="257" r:id="rId4"/>
    <p:sldId id="258" r:id="rId5"/>
    <p:sldId id="259" r:id="rId6"/>
    <p:sldId id="260" r:id="rId7"/>
    <p:sldId id="261" r:id="rId8"/>
    <p:sldId id="265" r:id="rId9"/>
    <p:sldId id="262" r:id="rId10"/>
    <p:sldId id="264" r:id="rId11"/>
    <p:sldId id="263" r:id="rId12"/>
    <p:sldId id="267" r:id="rId13"/>
    <p:sldId id="266" r:id="rId14"/>
    <p:sldId id="268" r:id="rId15"/>
    <p:sldId id="311" r:id="rId16"/>
    <p:sldId id="269" r:id="rId17"/>
    <p:sldId id="270" r:id="rId18"/>
    <p:sldId id="271" r:id="rId19"/>
    <p:sldId id="272" r:id="rId20"/>
    <p:sldId id="273" r:id="rId21"/>
    <p:sldId id="274" r:id="rId22"/>
    <p:sldId id="275" r:id="rId23"/>
    <p:sldId id="276" r:id="rId24"/>
    <p:sldId id="277" r:id="rId25"/>
    <p:sldId id="279" r:id="rId26"/>
    <p:sldId id="280" r:id="rId27"/>
    <p:sldId id="281" r:id="rId28"/>
    <p:sldId id="283" r:id="rId29"/>
    <p:sldId id="285" r:id="rId30"/>
    <p:sldId id="286" r:id="rId31"/>
    <p:sldId id="284" r:id="rId32"/>
    <p:sldId id="282"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7" r:id="rId52"/>
    <p:sldId id="306" r:id="rId53"/>
    <p:sldId id="308" r:id="rId54"/>
    <p:sldId id="309" r:id="rId55"/>
    <p:sldId id="305" r:id="rId56"/>
    <p:sldId id="310" r:id="rId5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2" y="42"/>
      </p:cViewPr>
      <p:guideLst/>
    </p:cSldViewPr>
  </p:slideViewPr>
  <p:notesTextViewPr>
    <p:cViewPr>
      <p:scale>
        <a:sx n="1" d="1"/>
        <a:sy n="1" d="1"/>
      </p:scale>
      <p:origin x="0" y="-369"/>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66D9D-DB1A-4EDA-8D5C-34B1D7DFD86A}" type="datetimeFigureOut">
              <a:rPr kumimoji="1" lang="ja-JP" altLang="en-US" smtClean="0"/>
              <a:t>2022/7/24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BB71A-DC74-4629-A7C6-28ED76FCC289}" type="slidenum">
              <a:rPr kumimoji="1" lang="ja-JP" altLang="en-US" smtClean="0"/>
              <a:t>‹#›</a:t>
            </a:fld>
            <a:endParaRPr kumimoji="1" lang="ja-JP" altLang="en-US"/>
          </a:p>
        </p:txBody>
      </p:sp>
    </p:spTree>
    <p:extLst>
      <p:ext uri="{BB962C8B-B14F-4D97-AF65-F5344CB8AC3E}">
        <p14:creationId xmlns:p14="http://schemas.microsoft.com/office/powerpoint/2010/main" val="197857788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それでは第</a:t>
            </a:r>
            <a:r>
              <a:rPr kumimoji="1" lang="en-US" altLang="ja-JP" dirty="0"/>
              <a:t>9</a:t>
            </a:r>
            <a:r>
              <a:rPr kumimoji="1" lang="ja-JP" altLang="en-US" dirty="0"/>
              <a:t>回、</a:t>
            </a:r>
            <a:r>
              <a:rPr kumimoji="1" lang="en-US" altLang="ja-JP" dirty="0"/>
              <a:t>JavaScript</a:t>
            </a:r>
            <a:r>
              <a:rPr kumimoji="1" lang="ja-JP" altLang="en-US" dirty="0"/>
              <a:t>について、あくまでもさわりだけ学んでいきます。今までサーバ側での動作だけでやっていましたが、それだけではやはりユーザ側からすると使いにくい部分だったり不便な部分が多くあります。そこで、</a:t>
            </a:r>
            <a:r>
              <a:rPr kumimoji="1" lang="en-US" altLang="ja-JP" dirty="0"/>
              <a:t>JavaScript</a:t>
            </a:r>
            <a:r>
              <a:rPr kumimoji="1" lang="ja-JP" altLang="en-US" dirty="0"/>
              <a:t>を使うことで</a:t>
            </a:r>
            <a:r>
              <a:rPr kumimoji="1" lang="en-US" altLang="ja-JP" dirty="0"/>
              <a:t>HTML</a:t>
            </a:r>
            <a:r>
              <a:rPr kumimoji="1" lang="ja-JP" altLang="en-US" dirty="0"/>
              <a:t>やブラウザの機能だけでなく、よりサーバ側の機能も引き出せるように今回学んでいきます。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a:t>
            </a:fld>
            <a:endParaRPr kumimoji="1" lang="ja-JP" altLang="en-US"/>
          </a:p>
        </p:txBody>
      </p:sp>
    </p:spTree>
    <p:extLst>
      <p:ext uri="{BB962C8B-B14F-4D97-AF65-F5344CB8AC3E}">
        <p14:creationId xmlns:p14="http://schemas.microsoft.com/office/powerpoint/2010/main" val="88070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では次に関数名の宣言が異なります。</a:t>
            </a:r>
            <a:r>
              <a:rPr kumimoji="1" lang="en-US" altLang="ja-JP" dirty="0"/>
              <a:t>Python</a:t>
            </a:r>
            <a:r>
              <a:rPr kumimoji="1" lang="ja-JP" altLang="en-US" dirty="0"/>
              <a:t>では</a:t>
            </a:r>
            <a:r>
              <a:rPr kumimoji="1" lang="en-US" altLang="ja-JP" dirty="0"/>
              <a:t>def</a:t>
            </a:r>
            <a:r>
              <a:rPr kumimoji="1" lang="ja-JP" altLang="en-US" dirty="0"/>
              <a:t>と書いた後に関数名と引数を記述しますが、</a:t>
            </a:r>
            <a:r>
              <a:rPr kumimoji="1" lang="en-US" altLang="ja-JP" dirty="0" err="1"/>
              <a:t>JavaScipt</a:t>
            </a:r>
            <a:r>
              <a:rPr kumimoji="1" lang="ja-JP" altLang="en-US" dirty="0"/>
              <a:t>では</a:t>
            </a:r>
            <a:r>
              <a:rPr kumimoji="1" lang="en-US" altLang="ja-JP" dirty="0"/>
              <a:t>function</a:t>
            </a:r>
            <a:r>
              <a:rPr kumimoji="1" lang="ja-JP" altLang="en-US" dirty="0"/>
              <a:t>と書いた後に関数と引数を記述します。また、</a:t>
            </a:r>
            <a:r>
              <a:rPr kumimoji="1" lang="en-US" altLang="ja-JP" dirty="0"/>
              <a:t>for</a:t>
            </a:r>
            <a:r>
              <a:rPr kumimoji="1" lang="ja-JP" altLang="en-US" dirty="0"/>
              <a:t>文や</a:t>
            </a:r>
            <a:r>
              <a:rPr kumimoji="1" lang="en-US" altLang="ja-JP" dirty="0"/>
              <a:t>if</a:t>
            </a:r>
            <a:r>
              <a:rPr kumimoji="1" lang="ja-JP" altLang="en-US" dirty="0"/>
              <a:t>文の書き方が</a:t>
            </a:r>
            <a:r>
              <a:rPr kumimoji="1" lang="en-US" altLang="ja-JP" dirty="0"/>
              <a:t>Python</a:t>
            </a:r>
            <a:r>
              <a:rPr kumimoji="1" lang="ja-JP" altLang="en-US" dirty="0"/>
              <a:t>とは異なりますが、書き方そのものは</a:t>
            </a:r>
            <a:r>
              <a:rPr kumimoji="1" lang="en-US" altLang="ja-JP" dirty="0"/>
              <a:t>C</a:t>
            </a:r>
            <a:r>
              <a:rPr kumimoji="1" lang="ja-JP" altLang="en-US" dirty="0"/>
              <a:t>言語や</a:t>
            </a:r>
            <a:r>
              <a:rPr kumimoji="1" lang="en-US" altLang="ja-JP" dirty="0"/>
              <a:t>Java</a:t>
            </a:r>
            <a:r>
              <a:rPr kumimoji="1" lang="ja-JP" altLang="en-US" dirty="0"/>
              <a:t>と非常に似ています。しかし気を付けて頂きたいのが出力の仕方が</a:t>
            </a:r>
            <a:r>
              <a:rPr kumimoji="1" lang="en-US" altLang="ja-JP" dirty="0"/>
              <a:t>Python</a:t>
            </a:r>
            <a:r>
              <a:rPr kumimoji="1" lang="ja-JP" altLang="en-US" dirty="0"/>
              <a:t>とも</a:t>
            </a:r>
            <a:r>
              <a:rPr kumimoji="1" lang="en-US" altLang="ja-JP" dirty="0"/>
              <a:t>C</a:t>
            </a:r>
            <a:r>
              <a:rPr kumimoji="1" lang="ja-JP" altLang="en-US" dirty="0"/>
              <a:t>とも</a:t>
            </a:r>
            <a:r>
              <a:rPr kumimoji="1" lang="en-US" altLang="ja-JP" dirty="0"/>
              <a:t>Java</a:t>
            </a:r>
            <a:r>
              <a:rPr kumimoji="1" lang="ja-JP" altLang="en-US" dirty="0"/>
              <a:t>とも異なり</a:t>
            </a:r>
            <a:r>
              <a:rPr kumimoji="1" lang="en-US" altLang="ja-JP" dirty="0"/>
              <a:t>Console.log</a:t>
            </a:r>
            <a:r>
              <a:rPr kumimoji="1" lang="ja-JP" altLang="en-US" dirty="0"/>
              <a:t>という記述をします。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10</a:t>
            </a:fld>
            <a:endParaRPr kumimoji="1" lang="ja-JP" altLang="en-US"/>
          </a:p>
        </p:txBody>
      </p:sp>
    </p:spTree>
    <p:extLst>
      <p:ext uri="{BB962C8B-B14F-4D97-AF65-F5344CB8AC3E}">
        <p14:creationId xmlns:p14="http://schemas.microsoft.com/office/powerpoint/2010/main" val="396382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それでは最初に</a:t>
            </a:r>
            <a:r>
              <a:rPr kumimoji="1" lang="en-US" altLang="ja-JP" dirty="0"/>
              <a:t>JavaScript</a:t>
            </a:r>
            <a:r>
              <a:rPr kumimoji="1" lang="ja-JP" altLang="en-US" dirty="0"/>
              <a:t>の代表的な機能の一つとして</a:t>
            </a:r>
            <a:r>
              <a:rPr kumimoji="1" lang="en-US" altLang="ja-JP" dirty="0"/>
              <a:t>DOM</a:t>
            </a:r>
            <a:r>
              <a:rPr kumimoji="1" lang="ja-JP" altLang="en-US" dirty="0"/>
              <a:t>操作を学びます。これは</a:t>
            </a:r>
            <a:r>
              <a:rPr kumimoji="1" lang="en-US" altLang="ja-JP" dirty="0"/>
              <a:t>XML</a:t>
            </a:r>
            <a:r>
              <a:rPr kumimoji="1" lang="ja-JP" altLang="en-US" dirty="0"/>
              <a:t>文書や</a:t>
            </a:r>
            <a:r>
              <a:rPr kumimoji="1" lang="en-US" altLang="ja-JP" dirty="0"/>
              <a:t>HTML</a:t>
            </a:r>
            <a:r>
              <a:rPr kumimoji="1" lang="ja-JP" altLang="en-US" dirty="0"/>
              <a:t>文書を構成する要素をコンピュータプログラムで参照したり操作したりするための</a:t>
            </a:r>
            <a:r>
              <a:rPr kumimoji="1" lang="en-US" altLang="ja-JP" dirty="0"/>
              <a:t>API</a:t>
            </a:r>
            <a:r>
              <a:rPr kumimoji="1" lang="ja-JP" altLang="en-US" dirty="0"/>
              <a:t>の一つで、属性情報などを参照、制御する手法になります。簡単に言えば</a:t>
            </a:r>
            <a:r>
              <a:rPr kumimoji="1" lang="en-US" altLang="ja-JP" dirty="0"/>
              <a:t>JavaScript</a:t>
            </a:r>
            <a:r>
              <a:rPr kumimoji="1" lang="ja-JP" altLang="en-US" dirty="0"/>
              <a:t>の処理結果を</a:t>
            </a:r>
            <a:r>
              <a:rPr kumimoji="1" lang="en-US" altLang="ja-JP" dirty="0"/>
              <a:t>HTML</a:t>
            </a:r>
            <a:r>
              <a:rPr kumimoji="1" lang="ja-JP" altLang="en-US" dirty="0"/>
              <a:t>の内容に反映させるものだと思っていただければ分かりやすいと思います。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11</a:t>
            </a:fld>
            <a:endParaRPr kumimoji="1" lang="ja-JP" altLang="en-US"/>
          </a:p>
        </p:txBody>
      </p:sp>
    </p:spTree>
    <p:extLst>
      <p:ext uri="{BB962C8B-B14F-4D97-AF65-F5344CB8AC3E}">
        <p14:creationId xmlns:p14="http://schemas.microsoft.com/office/powerpoint/2010/main" val="1445306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ではよく見る</a:t>
            </a:r>
            <a:r>
              <a:rPr kumimoji="1" lang="en-US" altLang="ja-JP" dirty="0"/>
              <a:t>DOM</a:t>
            </a:r>
            <a:r>
              <a:rPr kumimoji="1" lang="ja-JP" altLang="en-US" dirty="0"/>
              <a:t>操作の流れですが、例えばテキストを入力してボタンを押します。すると</a:t>
            </a:r>
            <a:r>
              <a:rPr kumimoji="1" lang="en-US" altLang="ja-JP" dirty="0"/>
              <a:t>JavaScript</a:t>
            </a:r>
            <a:r>
              <a:rPr kumimoji="1" lang="ja-JP" altLang="en-US" dirty="0"/>
              <a:t>の関数を実行して結果を</a:t>
            </a:r>
            <a:r>
              <a:rPr kumimoji="1" lang="en-US" altLang="ja-JP" dirty="0"/>
              <a:t>HTML</a:t>
            </a:r>
            <a:r>
              <a:rPr kumimoji="1" lang="ja-JP" altLang="en-US" dirty="0"/>
              <a:t>に反映させます。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12</a:t>
            </a:fld>
            <a:endParaRPr kumimoji="1" lang="ja-JP" altLang="en-US"/>
          </a:p>
        </p:txBody>
      </p:sp>
    </p:spTree>
    <p:extLst>
      <p:ext uri="{BB962C8B-B14F-4D97-AF65-F5344CB8AC3E}">
        <p14:creationId xmlns:p14="http://schemas.microsoft.com/office/powerpoint/2010/main" val="92361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HTML</a:t>
            </a:r>
            <a:r>
              <a:rPr kumimoji="1" lang="ja-JP" altLang="en-US" dirty="0"/>
              <a:t>と</a:t>
            </a:r>
            <a:r>
              <a:rPr kumimoji="1" lang="en-US" altLang="ja-JP" dirty="0"/>
              <a:t>JavaScript</a:t>
            </a:r>
            <a:r>
              <a:rPr kumimoji="1" lang="ja-JP" altLang="en-US" dirty="0"/>
              <a:t>の連携です。まず</a:t>
            </a:r>
            <a:r>
              <a:rPr kumimoji="1" lang="en-US" altLang="ja-JP" dirty="0"/>
              <a:t>JavaScript</a:t>
            </a:r>
            <a:r>
              <a:rPr kumimoji="1" lang="ja-JP" altLang="en-US" dirty="0"/>
              <a:t>の実行について、ボタンを押して実行の場合、</a:t>
            </a:r>
            <a:r>
              <a:rPr kumimoji="1" lang="en-US" altLang="ja-JP" dirty="0"/>
              <a:t>HTML</a:t>
            </a:r>
            <a:r>
              <a:rPr kumimoji="1" lang="ja-JP" altLang="en-US" dirty="0"/>
              <a:t>では今回</a:t>
            </a:r>
            <a:r>
              <a:rPr kumimoji="1" lang="en-US" altLang="ja-JP" dirty="0"/>
              <a:t>type</a:t>
            </a:r>
            <a:r>
              <a:rPr kumimoji="1" lang="ja-JP" altLang="en-US" dirty="0"/>
              <a:t>は</a:t>
            </a:r>
            <a:r>
              <a:rPr kumimoji="1" lang="en-US" altLang="ja-JP" dirty="0"/>
              <a:t>submit</a:t>
            </a:r>
            <a:r>
              <a:rPr kumimoji="1" lang="ja-JP" altLang="en-US" dirty="0"/>
              <a:t>ではなくボタンになります。そして属性に</a:t>
            </a:r>
            <a:r>
              <a:rPr kumimoji="1" lang="en-US" altLang="ja-JP" dirty="0"/>
              <a:t>onclick</a:t>
            </a:r>
            <a:r>
              <a:rPr kumimoji="1" lang="ja-JP" altLang="en-US" dirty="0"/>
              <a:t>と置き、値に関数名を入れます。</a:t>
            </a:r>
            <a:r>
              <a:rPr kumimoji="1" lang="en-US" altLang="ja-JP" dirty="0"/>
              <a:t>JavaScript</a:t>
            </a:r>
            <a:r>
              <a:rPr kumimoji="1" lang="ja-JP" altLang="en-US" dirty="0"/>
              <a:t>では関数を定義して</a:t>
            </a:r>
            <a:r>
              <a:rPr kumimoji="1" lang="en-US" altLang="ja-JP" dirty="0"/>
              <a:t>onclick</a:t>
            </a:r>
            <a:r>
              <a:rPr kumimoji="1" lang="ja-JP" altLang="en-US" dirty="0"/>
              <a:t>の値に一致する関数名を定義します。次に値の読みです。まずテキストボックスから読み込む方法では、</a:t>
            </a:r>
            <a:r>
              <a:rPr kumimoji="1" lang="en-US" altLang="ja-JP" dirty="0"/>
              <a:t>INPUT</a:t>
            </a:r>
            <a:r>
              <a:rPr kumimoji="1" lang="ja-JP" altLang="en-US" dirty="0"/>
              <a:t>タグで</a:t>
            </a:r>
            <a:r>
              <a:rPr kumimoji="1" lang="en-US" altLang="ja-JP" dirty="0"/>
              <a:t>type</a:t>
            </a:r>
            <a:r>
              <a:rPr kumimoji="1" lang="ja-JP" altLang="en-US" dirty="0"/>
              <a:t>を</a:t>
            </a:r>
            <a:r>
              <a:rPr kumimoji="1" lang="en-US" altLang="ja-JP" dirty="0"/>
              <a:t>text</a:t>
            </a:r>
            <a:r>
              <a:rPr kumimoji="1" lang="ja-JP" altLang="en-US" dirty="0"/>
              <a:t>とし、もう一つ属性に</a:t>
            </a:r>
            <a:r>
              <a:rPr kumimoji="1" lang="en-US" altLang="ja-JP" dirty="0"/>
              <a:t>ID</a:t>
            </a:r>
            <a:r>
              <a:rPr kumimoji="1" lang="ja-JP" altLang="en-US" dirty="0"/>
              <a:t>を加えて重複のない</a:t>
            </a:r>
            <a:r>
              <a:rPr kumimoji="1" lang="en-US" altLang="ja-JP" dirty="0"/>
              <a:t>ID</a:t>
            </a:r>
            <a:r>
              <a:rPr kumimoji="1" lang="ja-JP" altLang="en-US" dirty="0"/>
              <a:t>名を値として入れます。</a:t>
            </a:r>
            <a:r>
              <a:rPr kumimoji="1" lang="en-US" altLang="ja-JP" dirty="0"/>
              <a:t>JavaScript</a:t>
            </a:r>
            <a:r>
              <a:rPr kumimoji="1" lang="ja-JP" altLang="en-US" dirty="0"/>
              <a:t>では</a:t>
            </a:r>
            <a:r>
              <a:rPr kumimoji="1" lang="en-US" altLang="ja-JP" dirty="0"/>
              <a:t>var </a:t>
            </a:r>
            <a:r>
              <a:rPr kumimoji="1" lang="ja-JP" altLang="en-US" dirty="0"/>
              <a:t>変数名</a:t>
            </a:r>
            <a:r>
              <a:rPr kumimoji="1" lang="en-US" altLang="ja-JP" dirty="0"/>
              <a:t>=</a:t>
            </a:r>
            <a:r>
              <a:rPr kumimoji="1" lang="en-US" altLang="ja-JP" dirty="0" err="1"/>
              <a:t>document.getElementById</a:t>
            </a:r>
            <a:r>
              <a:rPr kumimoji="1" lang="ja-JP" altLang="en-US" dirty="0"/>
              <a:t>と入れてカッコの中にテキストボックスの</a:t>
            </a:r>
            <a:r>
              <a:rPr kumimoji="1" lang="en-US" altLang="ja-JP" dirty="0"/>
              <a:t>ID</a:t>
            </a:r>
            <a:r>
              <a:rPr kumimoji="1" lang="ja-JP" altLang="en-US" dirty="0"/>
              <a:t>名を入れて最後に</a:t>
            </a:r>
            <a:r>
              <a:rPr kumimoji="1" lang="en-US" altLang="ja-JP" dirty="0"/>
              <a:t>.value</a:t>
            </a:r>
            <a:r>
              <a:rPr kumimoji="1" lang="ja-JP" altLang="en-US" dirty="0"/>
              <a:t>とやることで文字列を読み込めます。次に</a:t>
            </a:r>
            <a:r>
              <a:rPr kumimoji="1" lang="en-US" altLang="ja-JP" dirty="0"/>
              <a:t>div</a:t>
            </a:r>
            <a:r>
              <a:rPr kumimoji="1" lang="ja-JP" altLang="en-US" dirty="0"/>
              <a:t>タグです。</a:t>
            </a:r>
            <a:r>
              <a:rPr kumimoji="1" lang="en-US" altLang="ja-JP" dirty="0"/>
              <a:t>JavaScript</a:t>
            </a:r>
            <a:r>
              <a:rPr kumimoji="1" lang="ja-JP" altLang="en-US" dirty="0"/>
              <a:t>を使用する時は</a:t>
            </a:r>
            <a:r>
              <a:rPr kumimoji="1" lang="en-US" altLang="ja-JP" dirty="0"/>
              <a:t>DIV</a:t>
            </a:r>
            <a:r>
              <a:rPr kumimoji="1" lang="ja-JP" altLang="en-US" dirty="0"/>
              <a:t>タグの間に文字列を入れてそこから値を読み取ります。ここではテキストボックスと同様に</a:t>
            </a:r>
            <a:r>
              <a:rPr kumimoji="1" lang="en-US" altLang="ja-JP" dirty="0"/>
              <a:t>id</a:t>
            </a:r>
            <a:r>
              <a:rPr kumimoji="1" lang="ja-JP" altLang="en-US" dirty="0"/>
              <a:t>を属性に入れて</a:t>
            </a:r>
            <a:r>
              <a:rPr kumimoji="1" lang="en-US" altLang="ja-JP" dirty="0"/>
              <a:t>ID</a:t>
            </a:r>
            <a:r>
              <a:rPr kumimoji="1" lang="ja-JP" altLang="en-US" dirty="0"/>
              <a:t>名を入れます。読み込みについてはテキストボックスと異なり、最後に</a:t>
            </a:r>
            <a:r>
              <a:rPr kumimoji="1" lang="en-US" altLang="ja-JP" dirty="0"/>
              <a:t>.</a:t>
            </a:r>
            <a:r>
              <a:rPr kumimoji="1" lang="en-US" altLang="ja-JP" dirty="0" err="1"/>
              <a:t>innerHTML</a:t>
            </a:r>
            <a:r>
              <a:rPr kumimoji="1" lang="ja-JP" altLang="en-US" dirty="0"/>
              <a:t>として読み込みます。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13</a:t>
            </a:fld>
            <a:endParaRPr kumimoji="1" lang="ja-JP" altLang="en-US"/>
          </a:p>
        </p:txBody>
      </p:sp>
    </p:spTree>
    <p:extLst>
      <p:ext uri="{BB962C8B-B14F-4D97-AF65-F5344CB8AC3E}">
        <p14:creationId xmlns:p14="http://schemas.microsoft.com/office/powerpoint/2010/main" val="3586031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では次に関数の結果を出力する方法です。</a:t>
            </a:r>
            <a:r>
              <a:rPr kumimoji="1" lang="en-US" altLang="ja-JP" dirty="0"/>
              <a:t>DIV</a:t>
            </a:r>
            <a:r>
              <a:rPr kumimoji="1" lang="ja-JP" altLang="en-US" dirty="0"/>
              <a:t>タグの間に値を入れる場合は読み込みとは逆で</a:t>
            </a:r>
            <a:r>
              <a:rPr kumimoji="1" lang="en-US" altLang="ja-JP" dirty="0" err="1"/>
              <a:t>document.getElementById</a:t>
            </a:r>
            <a:r>
              <a:rPr kumimoji="1" lang="en-US" altLang="ja-JP" dirty="0"/>
              <a:t>(ID</a:t>
            </a:r>
            <a:r>
              <a:rPr kumimoji="1" lang="ja-JP" altLang="en-US" dirty="0"/>
              <a:t>名</a:t>
            </a:r>
            <a:r>
              <a:rPr kumimoji="1" lang="en-US" altLang="ja-JP" dirty="0"/>
              <a:t>).</a:t>
            </a:r>
            <a:r>
              <a:rPr kumimoji="1" lang="en-US" altLang="ja-JP" dirty="0" err="1"/>
              <a:t>innerHTML</a:t>
            </a:r>
            <a:r>
              <a:rPr kumimoji="1" lang="ja-JP" altLang="en-US" dirty="0"/>
              <a:t>に値を入れます。そうすると</a:t>
            </a:r>
            <a:r>
              <a:rPr kumimoji="1" lang="en-US" altLang="ja-JP" dirty="0"/>
              <a:t>div</a:t>
            </a:r>
            <a:r>
              <a:rPr kumimoji="1" lang="ja-JP" altLang="en-US" dirty="0"/>
              <a:t>タグの間に値となる文字列が入ります。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14</a:t>
            </a:fld>
            <a:endParaRPr kumimoji="1" lang="ja-JP" altLang="en-US"/>
          </a:p>
        </p:txBody>
      </p:sp>
    </p:spTree>
    <p:extLst>
      <p:ext uri="{BB962C8B-B14F-4D97-AF65-F5344CB8AC3E}">
        <p14:creationId xmlns:p14="http://schemas.microsoft.com/office/powerpoint/2010/main" val="1823284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次にテキストボックスへの反映です。こちらも</a:t>
            </a:r>
            <a:r>
              <a:rPr kumimoji="1" lang="en-US" altLang="ja-JP" dirty="0"/>
              <a:t>div</a:t>
            </a:r>
            <a:r>
              <a:rPr kumimoji="1" lang="ja-JP" altLang="en-US" dirty="0"/>
              <a:t>タグと同様に</a:t>
            </a:r>
            <a:r>
              <a:rPr kumimoji="1" lang="en-US" altLang="ja-JP" sz="1200" dirty="0" err="1"/>
              <a:t>document.getElementById</a:t>
            </a:r>
            <a:r>
              <a:rPr kumimoji="1" lang="en-US" altLang="ja-JP" sz="1200" dirty="0"/>
              <a:t>(ID</a:t>
            </a:r>
            <a:r>
              <a:rPr kumimoji="1" lang="ja-JP" altLang="en-US" sz="1200" dirty="0"/>
              <a:t>名</a:t>
            </a:r>
            <a:r>
              <a:rPr kumimoji="1" lang="en-US" altLang="ja-JP" sz="1200" dirty="0"/>
              <a:t>).value</a:t>
            </a:r>
            <a:r>
              <a:rPr kumimoji="1" lang="ja-JP" altLang="en-US" sz="1200" dirty="0"/>
              <a:t>に結果を代入します。するとテキストボックスに文字列が入ります。</a:t>
            </a:r>
            <a:endParaRPr kumimoji="1" lang="ja-JP" altLang="en-US" dirty="0"/>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15</a:t>
            </a:fld>
            <a:endParaRPr kumimoji="1" lang="ja-JP" altLang="en-US"/>
          </a:p>
        </p:txBody>
      </p:sp>
    </p:spTree>
    <p:extLst>
      <p:ext uri="{BB962C8B-B14F-4D97-AF65-F5344CB8AC3E}">
        <p14:creationId xmlns:p14="http://schemas.microsoft.com/office/powerpoint/2010/main" val="304023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ではここまで学んだところで実際にプログラムを作ってみましょう。機能としてはボタンを押したときに</a:t>
            </a:r>
            <a:r>
              <a:rPr kumimoji="1" lang="en-US" altLang="ja-JP" dirty="0"/>
              <a:t>0</a:t>
            </a:r>
            <a:r>
              <a:rPr kumimoji="1" lang="ja-JP" altLang="en-US" dirty="0"/>
              <a:t>からテキストボックスに入力されている数値までの中で</a:t>
            </a:r>
            <a:r>
              <a:rPr kumimoji="1" lang="en-US" altLang="ja-JP" dirty="0"/>
              <a:t>3</a:t>
            </a:r>
            <a:r>
              <a:rPr kumimoji="1" lang="ja-JP" altLang="en-US" dirty="0"/>
              <a:t>の倍数なら</a:t>
            </a:r>
            <a:r>
              <a:rPr kumimoji="1" lang="en-US" altLang="ja-JP" dirty="0"/>
              <a:t>Fizz</a:t>
            </a:r>
            <a:r>
              <a:rPr kumimoji="1" lang="ja-JP" altLang="en-US" dirty="0"/>
              <a:t>、</a:t>
            </a:r>
            <a:r>
              <a:rPr kumimoji="1" lang="en-US" altLang="ja-JP" dirty="0"/>
              <a:t>5</a:t>
            </a:r>
            <a:r>
              <a:rPr kumimoji="1" lang="ja-JP" altLang="en-US" dirty="0"/>
              <a:t>の倍数なら</a:t>
            </a:r>
            <a:r>
              <a:rPr kumimoji="1" lang="en-US" altLang="ja-JP" dirty="0" err="1"/>
              <a:t>FizzBuzz</a:t>
            </a:r>
            <a:r>
              <a:rPr kumimoji="1" lang="ja-JP" altLang="en-US" dirty="0"/>
              <a:t>、</a:t>
            </a:r>
            <a:r>
              <a:rPr kumimoji="1" lang="en-US" altLang="ja-JP" dirty="0"/>
              <a:t>3</a:t>
            </a:r>
            <a:r>
              <a:rPr kumimoji="1" lang="ja-JP" altLang="en-US" dirty="0"/>
              <a:t>の倍数かつ</a:t>
            </a:r>
            <a:r>
              <a:rPr kumimoji="1" lang="en-US" altLang="ja-JP" dirty="0"/>
              <a:t>5</a:t>
            </a:r>
            <a:r>
              <a:rPr kumimoji="1" lang="ja-JP" altLang="en-US" dirty="0"/>
              <a:t>の倍数なら</a:t>
            </a:r>
            <a:r>
              <a:rPr kumimoji="1" lang="en-US" altLang="ja-JP" dirty="0" err="1"/>
              <a:t>FizzBuzz</a:t>
            </a:r>
            <a:r>
              <a:rPr kumimoji="1" lang="ja-JP" altLang="en-US" dirty="0"/>
              <a:t>を出力していずれでもなければ数値をそのまま出力します。ここでは</a:t>
            </a:r>
            <a:r>
              <a:rPr kumimoji="1" lang="en-US" altLang="ja-JP" dirty="0"/>
              <a:t>HTML</a:t>
            </a:r>
            <a:r>
              <a:rPr kumimoji="1" lang="ja-JP" altLang="en-US" dirty="0"/>
              <a:t>ファイルだけで実行するため</a:t>
            </a:r>
            <a:r>
              <a:rPr kumimoji="1" lang="en-US" altLang="ja-JP" dirty="0"/>
              <a:t>Python</a:t>
            </a:r>
            <a:r>
              <a:rPr kumimoji="1" lang="ja-JP" altLang="en-US" dirty="0"/>
              <a:t>は使いません。</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16</a:t>
            </a:fld>
            <a:endParaRPr kumimoji="1" lang="ja-JP" altLang="en-US"/>
          </a:p>
        </p:txBody>
      </p:sp>
    </p:spTree>
    <p:extLst>
      <p:ext uri="{BB962C8B-B14F-4D97-AF65-F5344CB8AC3E}">
        <p14:creationId xmlns:p14="http://schemas.microsoft.com/office/powerpoint/2010/main" val="3136138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では実際のコードです。</a:t>
            </a:r>
            <a:r>
              <a:rPr kumimoji="1" lang="en-US" altLang="ja-JP" dirty="0"/>
              <a:t>HTML</a:t>
            </a:r>
            <a:r>
              <a:rPr kumimoji="1" lang="ja-JP" altLang="en-US" dirty="0"/>
              <a:t>ではテキストボックスの</a:t>
            </a:r>
            <a:r>
              <a:rPr kumimoji="1" lang="en-US" altLang="ja-JP" dirty="0"/>
              <a:t>id</a:t>
            </a:r>
            <a:r>
              <a:rPr kumimoji="1" lang="ja-JP" altLang="en-US" dirty="0"/>
              <a:t>に</a:t>
            </a:r>
            <a:r>
              <a:rPr kumimoji="1" lang="en-US" altLang="ja-JP" dirty="0"/>
              <a:t>n</a:t>
            </a:r>
            <a:r>
              <a:rPr kumimoji="1" lang="ja-JP" altLang="en-US" dirty="0"/>
              <a:t>、ボタンの</a:t>
            </a:r>
            <a:r>
              <a:rPr kumimoji="1" lang="en-US" altLang="ja-JP" dirty="0"/>
              <a:t>onclick</a:t>
            </a:r>
            <a:r>
              <a:rPr kumimoji="1" lang="ja-JP" altLang="en-US" dirty="0"/>
              <a:t>に</a:t>
            </a:r>
            <a:r>
              <a:rPr kumimoji="1" lang="en-US" altLang="ja-JP" dirty="0" err="1"/>
              <a:t>fizbuzz</a:t>
            </a:r>
            <a:r>
              <a:rPr kumimoji="1" lang="ja-JP" altLang="en-US" dirty="0"/>
              <a:t>という関数を値に入れます。</a:t>
            </a:r>
            <a:r>
              <a:rPr kumimoji="1" lang="en-US" altLang="ja-JP" dirty="0"/>
              <a:t>JavaScript</a:t>
            </a:r>
            <a:r>
              <a:rPr kumimoji="1" lang="ja-JP" altLang="en-US" dirty="0"/>
              <a:t>では</a:t>
            </a:r>
            <a:r>
              <a:rPr kumimoji="1" lang="en-US" altLang="ja-JP" dirty="0" err="1"/>
              <a:t>fizzbuzz</a:t>
            </a:r>
            <a:r>
              <a:rPr kumimoji="1" lang="ja-JP" altLang="en-US" dirty="0"/>
              <a:t>という関数を入れてテキストボックスの値を読み込み数値化します。その後ループそ行い数値ごとに出力する文字列を格納します。そして最後に</a:t>
            </a:r>
            <a:r>
              <a:rPr kumimoji="1" lang="en-US" altLang="ja-JP" dirty="0"/>
              <a:t>div</a:t>
            </a:r>
            <a:r>
              <a:rPr kumimoji="1" lang="ja-JP" altLang="en-US" dirty="0"/>
              <a:t>タグに文字列を入れるために</a:t>
            </a:r>
            <a:r>
              <a:rPr kumimoji="1" lang="en-US" altLang="ja-JP" dirty="0" err="1"/>
              <a:t>innerHTML</a:t>
            </a:r>
            <a:r>
              <a:rPr kumimoji="1" lang="ja-JP" altLang="en-US" dirty="0"/>
              <a:t>で</a:t>
            </a:r>
            <a:r>
              <a:rPr kumimoji="1" lang="en-US" altLang="ja-JP" dirty="0"/>
              <a:t>div</a:t>
            </a:r>
            <a:r>
              <a:rPr kumimoji="1" lang="ja-JP" altLang="en-US" dirty="0"/>
              <a:t>タグに文字列を反映させます。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17</a:t>
            </a:fld>
            <a:endParaRPr kumimoji="1" lang="ja-JP" altLang="en-US"/>
          </a:p>
        </p:txBody>
      </p:sp>
    </p:spTree>
    <p:extLst>
      <p:ext uri="{BB962C8B-B14F-4D97-AF65-F5344CB8AC3E}">
        <p14:creationId xmlns:p14="http://schemas.microsoft.com/office/powerpoint/2010/main" val="1128305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a:t>
            </a:r>
            <a:r>
              <a:rPr kumimoji="1" lang="en-US" altLang="ja-JP" dirty="0"/>
              <a:t>HTML</a:t>
            </a:r>
            <a:r>
              <a:rPr kumimoji="1" lang="ja-JP" altLang="en-US" dirty="0"/>
              <a:t>を読み込みます。最初はテキストボックスとボタンのみの表示ですが、ここでテキストボックスに数値を入れてボタンを押すとこのように実行されます。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18</a:t>
            </a:fld>
            <a:endParaRPr kumimoji="1" lang="ja-JP" altLang="en-US"/>
          </a:p>
        </p:txBody>
      </p:sp>
    </p:spTree>
    <p:extLst>
      <p:ext uri="{BB962C8B-B14F-4D97-AF65-F5344CB8AC3E}">
        <p14:creationId xmlns:p14="http://schemas.microsoft.com/office/powerpoint/2010/main" val="619700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それでは次にこれも</a:t>
            </a:r>
            <a:r>
              <a:rPr kumimoji="1" lang="en-US" altLang="ja-JP" dirty="0"/>
              <a:t>JavaScript</a:t>
            </a:r>
            <a:r>
              <a:rPr kumimoji="1" lang="ja-JP" altLang="en-US" dirty="0"/>
              <a:t>の代表的な機能の一つ、非同期通信です。これはある</a:t>
            </a:r>
            <a:r>
              <a:rPr kumimoji="1" lang="en-US" altLang="ja-JP" dirty="0"/>
              <a:t>Web</a:t>
            </a:r>
            <a:r>
              <a:rPr kumimoji="1" lang="ja-JP" altLang="en-US" dirty="0"/>
              <a:t>ページを表示した状態のまま別のページや再読み込みなど伴わず</a:t>
            </a:r>
            <a:r>
              <a:rPr kumimoji="1" lang="en-US" altLang="ja-JP" dirty="0"/>
              <a:t>web</a:t>
            </a:r>
            <a:r>
              <a:rPr kumimoji="1" lang="ja-JP" altLang="en-US" dirty="0"/>
              <a:t>サーバ側と通信をして動的に表示内容を変更する手法です。言い換えれば開いたページのまま他のページを再読み込みせずとも表示内容を変えます。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19</a:t>
            </a:fld>
            <a:endParaRPr kumimoji="1" lang="ja-JP" altLang="en-US"/>
          </a:p>
        </p:txBody>
      </p:sp>
    </p:spTree>
    <p:extLst>
      <p:ext uri="{BB962C8B-B14F-4D97-AF65-F5344CB8AC3E}">
        <p14:creationId xmlns:p14="http://schemas.microsoft.com/office/powerpoint/2010/main" val="226910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注意事項です。本講座は先ほども説明した通り、基本的にサーバ側でのプログラムなので凝ったサイトの挙動やデザインについてはやりません。あくまでもサーバサイドのサービスをより活用するための補完として学んでいき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a:t>
            </a:fld>
            <a:endParaRPr kumimoji="1" lang="ja-JP" altLang="en-US"/>
          </a:p>
        </p:txBody>
      </p:sp>
    </p:spTree>
    <p:extLst>
      <p:ext uri="{BB962C8B-B14F-4D97-AF65-F5344CB8AC3E}">
        <p14:creationId xmlns:p14="http://schemas.microsoft.com/office/powerpoint/2010/main" val="1122643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ではこの非同期通信を行うのに必要な</a:t>
            </a:r>
            <a:r>
              <a:rPr kumimoji="1" lang="en-US" altLang="ja-JP" dirty="0"/>
              <a:t>JavaScript</a:t>
            </a:r>
            <a:r>
              <a:rPr kumimoji="1" lang="ja-JP" altLang="en-US" dirty="0"/>
              <a:t>の機能を紹介します。</a:t>
            </a:r>
            <a:r>
              <a:rPr kumimoji="1" lang="en-US" altLang="ja-JP" dirty="0"/>
              <a:t>JavaScript</a:t>
            </a:r>
            <a:r>
              <a:rPr kumimoji="1" lang="ja-JP" altLang="en-US" dirty="0"/>
              <a:t>には</a:t>
            </a:r>
            <a:r>
              <a:rPr kumimoji="1" lang="en-US" altLang="ja-JP" dirty="0" err="1"/>
              <a:t>XMLHttpRequest</a:t>
            </a:r>
            <a:r>
              <a:rPr kumimoji="1" lang="ja-JP" altLang="en-US" dirty="0"/>
              <a:t>という機能が有ります。これは、</a:t>
            </a:r>
            <a:r>
              <a:rPr kumimoji="1" lang="en-US" altLang="ja-JP" dirty="0"/>
              <a:t>web</a:t>
            </a:r>
            <a:r>
              <a:rPr kumimoji="1" lang="ja-JP" altLang="en-US" dirty="0"/>
              <a:t>ブラウザなどに実装されている</a:t>
            </a:r>
            <a:r>
              <a:rPr kumimoji="1" lang="en-US" altLang="ja-JP" dirty="0"/>
              <a:t>JavaScript</a:t>
            </a:r>
            <a:r>
              <a:rPr kumimoji="1" lang="ja-JP" altLang="en-US" dirty="0"/>
              <a:t>の</a:t>
            </a:r>
            <a:r>
              <a:rPr kumimoji="1" lang="en-US" altLang="ja-JP" dirty="0"/>
              <a:t>API</a:t>
            </a:r>
            <a:r>
              <a:rPr kumimoji="1" lang="ja-JP" altLang="en-US" dirty="0"/>
              <a:t>やオブジェクトの一つで、スクリプトから</a:t>
            </a:r>
            <a:r>
              <a:rPr kumimoji="1" lang="en-US" altLang="ja-JP" dirty="0"/>
              <a:t>HTTP</a:t>
            </a:r>
            <a:r>
              <a:rPr kumimoji="1" lang="ja-JP" altLang="en-US" dirty="0"/>
              <a:t>を利用して</a:t>
            </a:r>
            <a:r>
              <a:rPr kumimoji="1" lang="en-US" altLang="ja-JP" dirty="0"/>
              <a:t>Web</a:t>
            </a:r>
            <a:r>
              <a:rPr kumimoji="1" lang="ja-JP" altLang="en-US" dirty="0"/>
              <a:t>サーバにアクセスする機能を提供するものです。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20</a:t>
            </a:fld>
            <a:endParaRPr kumimoji="1" lang="ja-JP" altLang="en-US"/>
          </a:p>
        </p:txBody>
      </p:sp>
    </p:spTree>
    <p:extLst>
      <p:ext uri="{BB962C8B-B14F-4D97-AF65-F5344CB8AC3E}">
        <p14:creationId xmlns:p14="http://schemas.microsoft.com/office/powerpoint/2010/main" val="3226986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ではここで、非同期通信を実際に実装してみます。内容としてはサーバからデータを取得するもので、ローカルホスト</a:t>
            </a:r>
            <a:r>
              <a:rPr kumimoji="1" lang="en-US" altLang="ja-JP" dirty="0"/>
              <a:t>5000/ajax</a:t>
            </a:r>
            <a:r>
              <a:rPr kumimoji="1" lang="ja-JP" altLang="en-US" dirty="0"/>
              <a:t>にアクセスして同一ページのまま情報を取得して表示</a:t>
            </a:r>
            <a:r>
              <a:rPr kumimoji="1" lang="en-US" altLang="ja-JP" dirty="0"/>
              <a:t>s</a:t>
            </a:r>
            <a:r>
              <a:rPr kumimoji="1" lang="ja-JP" altLang="en-US" dirty="0"/>
              <a:t>ます。</a:t>
            </a:r>
            <a:endParaRPr kumimoji="1" lang="en-US" altLang="ja-JP" dirty="0"/>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21</a:t>
            </a:fld>
            <a:endParaRPr kumimoji="1" lang="ja-JP" altLang="en-US"/>
          </a:p>
        </p:txBody>
      </p:sp>
    </p:spTree>
    <p:extLst>
      <p:ext uri="{BB962C8B-B14F-4D97-AF65-F5344CB8AC3E}">
        <p14:creationId xmlns:p14="http://schemas.microsoft.com/office/powerpoint/2010/main" val="1273712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サーバ側のプログラムはこのようになっております。非同期通信に成功したら画面に非同期通信成功と表示させる内容です。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22</a:t>
            </a:fld>
            <a:endParaRPr kumimoji="1" lang="ja-JP" altLang="en-US"/>
          </a:p>
        </p:txBody>
      </p:sp>
    </p:spTree>
    <p:extLst>
      <p:ext uri="{BB962C8B-B14F-4D97-AF65-F5344CB8AC3E}">
        <p14:creationId xmlns:p14="http://schemas.microsoft.com/office/powerpoint/2010/main" val="598765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次にこちらが</a:t>
            </a:r>
            <a:r>
              <a:rPr kumimoji="1" lang="en-US" altLang="ja-JP" dirty="0"/>
              <a:t>HTML</a:t>
            </a:r>
            <a:r>
              <a:rPr kumimoji="1" lang="ja-JP" altLang="en-US" dirty="0"/>
              <a:t>です。</a:t>
            </a:r>
            <a:r>
              <a:rPr kumimoji="1" lang="en-US" altLang="ja-JP" dirty="0" err="1"/>
              <a:t>XMLHttpRequest</a:t>
            </a:r>
            <a:r>
              <a:rPr kumimoji="1" lang="ja-JP" altLang="en-US" dirty="0"/>
              <a:t>はこのような手順で実装します。</a:t>
            </a:r>
            <a:r>
              <a:rPr kumimoji="1" lang="en-US" altLang="ja-JP" dirty="0"/>
              <a:t>10</a:t>
            </a:r>
            <a:r>
              <a:rPr kumimoji="1" lang="ja-JP" altLang="en-US" dirty="0"/>
              <a:t>行目と</a:t>
            </a:r>
            <a:r>
              <a:rPr kumimoji="1" lang="en-US" altLang="ja-JP" dirty="0"/>
              <a:t>13</a:t>
            </a:r>
            <a:r>
              <a:rPr kumimoji="1" lang="ja-JP" altLang="en-US" dirty="0"/>
              <a:t>行目から</a:t>
            </a:r>
            <a:r>
              <a:rPr kumimoji="1" lang="en-US" altLang="ja-JP" dirty="0"/>
              <a:t>19</a:t>
            </a:r>
            <a:r>
              <a:rPr kumimoji="1" lang="ja-JP" altLang="en-US" dirty="0"/>
              <a:t>行目までは共通なのでこの部分で</a:t>
            </a:r>
            <a:r>
              <a:rPr kumimoji="1" lang="en-US" altLang="ja-JP" dirty="0"/>
              <a:t>URL</a:t>
            </a:r>
            <a:r>
              <a:rPr kumimoji="1" lang="ja-JP" altLang="en-US" dirty="0"/>
              <a:t>を変えれば他にサービスを作る時も使えるため一度作成したら保存しておくと良いと思います。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23</a:t>
            </a:fld>
            <a:endParaRPr kumimoji="1" lang="ja-JP" altLang="en-US"/>
          </a:p>
        </p:txBody>
      </p:sp>
    </p:spTree>
    <p:extLst>
      <p:ext uri="{BB962C8B-B14F-4D97-AF65-F5344CB8AC3E}">
        <p14:creationId xmlns:p14="http://schemas.microsoft.com/office/powerpoint/2010/main" val="53254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では実装し終えましたらブラウザでローカルホスト</a:t>
            </a:r>
            <a:r>
              <a:rPr kumimoji="1" lang="en-US" altLang="ja-JP" dirty="0"/>
              <a:t>5000</a:t>
            </a:r>
            <a:r>
              <a:rPr kumimoji="1" lang="ja-JP" altLang="en-US" dirty="0"/>
              <a:t>にアクセスしてみます。するとこのように表示されれば成功になります。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24</a:t>
            </a:fld>
            <a:endParaRPr kumimoji="1" lang="ja-JP" altLang="en-US"/>
          </a:p>
        </p:txBody>
      </p:sp>
    </p:spTree>
    <p:extLst>
      <p:ext uri="{BB962C8B-B14F-4D97-AF65-F5344CB8AC3E}">
        <p14:creationId xmlns:p14="http://schemas.microsoft.com/office/powerpoint/2010/main" val="3859106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応用になります。非同期通信を応用してみます。例えば皆さんも何かのサイトで自分の住所を登録する時に見ると思いますが、郵便番号を入力したらある程度住所を入れるテキストを埋めてくれるサービスがあります。この機能についてハートレイルズに</a:t>
            </a:r>
            <a:r>
              <a:rPr kumimoji="1" lang="en-US" altLang="ja-JP" dirty="0" err="1"/>
              <a:t>XMLHttpRequest</a:t>
            </a:r>
            <a:r>
              <a:rPr kumimoji="1" lang="ja-JP" altLang="en-US" dirty="0"/>
              <a:t>で</a:t>
            </a:r>
            <a:r>
              <a:rPr kumimoji="1" lang="en-US" altLang="ja-JP" dirty="0"/>
              <a:t>JSON</a:t>
            </a:r>
            <a:r>
              <a:rPr kumimoji="1" lang="ja-JP" altLang="en-US" dirty="0"/>
              <a:t>をリクエストして都道府県名と市区町村と番地を抽出して文字列を連結して住所用のテキストボックスに反映させてみましょう。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25</a:t>
            </a:fld>
            <a:endParaRPr kumimoji="1" lang="ja-JP" altLang="en-US"/>
          </a:p>
        </p:txBody>
      </p:sp>
    </p:spTree>
    <p:extLst>
      <p:ext uri="{BB962C8B-B14F-4D97-AF65-F5344CB8AC3E}">
        <p14:creationId xmlns:p14="http://schemas.microsoft.com/office/powerpoint/2010/main" val="3931121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ではこちらが</a:t>
            </a:r>
            <a:r>
              <a:rPr kumimoji="1" lang="en-US" altLang="ja-JP" dirty="0"/>
              <a:t>HTML</a:t>
            </a:r>
            <a:r>
              <a:rPr kumimoji="1" lang="ja-JP" altLang="en-US" dirty="0"/>
              <a:t>になります。今回は</a:t>
            </a:r>
            <a:r>
              <a:rPr kumimoji="1" lang="en-US" altLang="ja-JP" dirty="0"/>
              <a:t>DOM</a:t>
            </a:r>
            <a:r>
              <a:rPr kumimoji="1" lang="ja-JP" altLang="en-US" dirty="0"/>
              <a:t>操作と</a:t>
            </a:r>
            <a:r>
              <a:rPr kumimoji="1" lang="en-US" altLang="ja-JP" dirty="0" err="1"/>
              <a:t>XMLHttpRequest</a:t>
            </a:r>
            <a:r>
              <a:rPr kumimoji="1" lang="ja-JP" altLang="en-US" dirty="0"/>
              <a:t>を使います。</a:t>
            </a:r>
            <a:r>
              <a:rPr kumimoji="1" lang="en-US" altLang="ja-JP" dirty="0" err="1"/>
              <a:t>XMLHttpRequest</a:t>
            </a:r>
            <a:r>
              <a:rPr kumimoji="1" lang="ja-JP" altLang="en-US" dirty="0"/>
              <a:t>については先ほどと同じ流れになります。また、</a:t>
            </a:r>
            <a:r>
              <a:rPr kumimoji="1" lang="en-US" altLang="ja-JP" dirty="0"/>
              <a:t>JSON</a:t>
            </a:r>
            <a:r>
              <a:rPr kumimoji="1" lang="ja-JP" altLang="en-US" dirty="0"/>
              <a:t>は</a:t>
            </a:r>
            <a:r>
              <a:rPr kumimoji="1" lang="en-US" altLang="ja-JP" dirty="0" err="1"/>
              <a:t>JavaScipt</a:t>
            </a:r>
            <a:r>
              <a:rPr kumimoji="1" lang="ja-JP" altLang="en-US" dirty="0"/>
              <a:t>だと</a:t>
            </a:r>
            <a:r>
              <a:rPr kumimoji="1" lang="en-US" altLang="ja-JP" dirty="0" err="1"/>
              <a:t>JSON.parse</a:t>
            </a:r>
            <a:r>
              <a:rPr kumimoji="1" lang="ja-JP" altLang="en-US" dirty="0"/>
              <a:t>という機能を使って連想配列にします。</a:t>
            </a:r>
            <a:r>
              <a:rPr kumimoji="1" lang="en-US" altLang="ja-JP" dirty="0"/>
              <a:t>Python</a:t>
            </a:r>
            <a:r>
              <a:rPr kumimoji="1" lang="ja-JP" altLang="en-US" dirty="0"/>
              <a:t>とキーの指定方法が違うことに注意してください。</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26</a:t>
            </a:fld>
            <a:endParaRPr kumimoji="1" lang="ja-JP" altLang="en-US"/>
          </a:p>
        </p:txBody>
      </p:sp>
    </p:spTree>
    <p:extLst>
      <p:ext uri="{BB962C8B-B14F-4D97-AF65-F5344CB8AC3E}">
        <p14:creationId xmlns:p14="http://schemas.microsoft.com/office/powerpoint/2010/main" val="1612766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では実際にブラウザで</a:t>
            </a:r>
            <a:r>
              <a:rPr kumimoji="1" lang="en-US" altLang="ja-JP" dirty="0"/>
              <a:t>HTML</a:t>
            </a:r>
            <a:r>
              <a:rPr kumimoji="1" lang="ja-JP" altLang="en-US" dirty="0"/>
              <a:t>ファイルを開き郵便番号を入力して反映ボタンを押してみましょう。ここでは郵便番号に</a:t>
            </a:r>
            <a:r>
              <a:rPr kumimoji="1" lang="en-US" altLang="ja-JP" dirty="0"/>
              <a:t>1000001</a:t>
            </a:r>
            <a:r>
              <a:rPr kumimoji="1" lang="ja-JP" altLang="en-US" dirty="0"/>
              <a:t>と入力します。すると東京都千代田区千代田という風に出力されていることが分かります。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27</a:t>
            </a:fld>
            <a:endParaRPr kumimoji="1" lang="ja-JP" altLang="en-US"/>
          </a:p>
        </p:txBody>
      </p:sp>
    </p:spTree>
    <p:extLst>
      <p:ext uri="{BB962C8B-B14F-4D97-AF65-F5344CB8AC3E}">
        <p14:creationId xmlns:p14="http://schemas.microsoft.com/office/powerpoint/2010/main" val="495845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では次に秒数カウントをします。機能としてはブラウザ画面に表示されている数値を</a:t>
            </a:r>
            <a:r>
              <a:rPr kumimoji="1" lang="en-US" altLang="ja-JP" dirty="0"/>
              <a:t>1</a:t>
            </a:r>
            <a:r>
              <a:rPr kumimoji="1" lang="ja-JP" altLang="en-US" dirty="0"/>
              <a:t>秒ごとに</a:t>
            </a:r>
            <a:r>
              <a:rPr kumimoji="1" lang="en-US" altLang="ja-JP" dirty="0"/>
              <a:t>1</a:t>
            </a:r>
            <a:r>
              <a:rPr kumimoji="1" lang="ja-JP" altLang="en-US" dirty="0"/>
              <a:t>ずつ上げていくものになります。動作が重くなるので推奨はしませんが、一定時間ごとに</a:t>
            </a:r>
            <a:r>
              <a:rPr kumimoji="1" lang="en-US" altLang="ja-JP" dirty="0" err="1"/>
              <a:t>XMLHttpRequest</a:t>
            </a:r>
            <a:r>
              <a:rPr kumimoji="1" lang="ja-JP" altLang="en-US" dirty="0"/>
              <a:t>を使うことでサイトにリアルタイム性を作る事が出来ます。手法としては</a:t>
            </a:r>
            <a:r>
              <a:rPr kumimoji="1" lang="en-US" altLang="ja-JP" dirty="0" err="1"/>
              <a:t>settimeout</a:t>
            </a:r>
            <a:r>
              <a:rPr kumimoji="1" lang="ja-JP" altLang="en-US" dirty="0"/>
              <a:t>関数を使って</a:t>
            </a:r>
            <a:r>
              <a:rPr kumimoji="1" lang="en-US" altLang="ja-JP" dirty="0"/>
              <a:t>1</a:t>
            </a:r>
            <a:r>
              <a:rPr kumimoji="1" lang="ja-JP" altLang="en-US" dirty="0"/>
              <a:t>秒ごとに</a:t>
            </a:r>
            <a:r>
              <a:rPr kumimoji="1" lang="en-US" altLang="ja-JP" dirty="0" err="1"/>
              <a:t>XMLHttpRequest</a:t>
            </a:r>
            <a:r>
              <a:rPr kumimoji="1" lang="ja-JP" altLang="en-US" dirty="0"/>
              <a:t>を使います。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28</a:t>
            </a:fld>
            <a:endParaRPr kumimoji="1" lang="ja-JP" altLang="en-US"/>
          </a:p>
        </p:txBody>
      </p:sp>
    </p:spTree>
    <p:extLst>
      <p:ext uri="{BB962C8B-B14F-4D97-AF65-F5344CB8AC3E}">
        <p14:creationId xmlns:p14="http://schemas.microsoft.com/office/powerpoint/2010/main" val="2674711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ではまずサーバ側のプログラムです。</a:t>
            </a:r>
            <a:r>
              <a:rPr kumimoji="1" lang="en-US" altLang="ja-JP" dirty="0"/>
              <a:t>10</a:t>
            </a:r>
            <a:r>
              <a:rPr kumimoji="1" lang="ja-JP" altLang="en-US" dirty="0"/>
              <a:t>行目の</a:t>
            </a:r>
            <a:r>
              <a:rPr kumimoji="1" lang="en-US" altLang="ja-JP" dirty="0"/>
              <a:t>ajax</a:t>
            </a:r>
            <a:r>
              <a:rPr kumimoji="1" lang="ja-JP" altLang="en-US" dirty="0"/>
              <a:t>で</a:t>
            </a:r>
            <a:r>
              <a:rPr kumimoji="1" lang="en-US" altLang="ja-JP" dirty="0"/>
              <a:t>sec</a:t>
            </a:r>
            <a:r>
              <a:rPr kumimoji="1" lang="ja-JP" altLang="en-US" dirty="0"/>
              <a:t>というパラメータを受け取ってレスポンスではそこに</a:t>
            </a:r>
            <a:r>
              <a:rPr kumimoji="1" lang="en-US" altLang="ja-JP" dirty="0"/>
              <a:t>1</a:t>
            </a:r>
            <a:r>
              <a:rPr kumimoji="1" lang="ja-JP" altLang="en-US" dirty="0"/>
              <a:t>を加えた数値を文字列にして返します。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29</a:t>
            </a:fld>
            <a:endParaRPr kumimoji="1" lang="ja-JP" altLang="en-US"/>
          </a:p>
        </p:txBody>
      </p:sp>
    </p:spTree>
    <p:extLst>
      <p:ext uri="{BB962C8B-B14F-4D97-AF65-F5344CB8AC3E}">
        <p14:creationId xmlns:p14="http://schemas.microsoft.com/office/powerpoint/2010/main" val="55780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それでは内容です。今回の講座では</a:t>
            </a:r>
            <a:r>
              <a:rPr kumimoji="1" lang="en-US" altLang="ja-JP" dirty="0"/>
              <a:t>JavaScript</a:t>
            </a:r>
            <a:r>
              <a:rPr kumimoji="1" lang="ja-JP" altLang="en-US" dirty="0"/>
              <a:t>の代表的な機能を</a:t>
            </a:r>
            <a:r>
              <a:rPr kumimoji="1" lang="en-US" altLang="ja-JP" dirty="0"/>
              <a:t>2</a:t>
            </a:r>
            <a:r>
              <a:rPr kumimoji="1" lang="ja-JP" altLang="en-US" dirty="0"/>
              <a:t>つほどまずやります。その内容としては</a:t>
            </a:r>
            <a:r>
              <a:rPr kumimoji="1" lang="en-US" altLang="ja-JP" dirty="0"/>
              <a:t>DOM</a:t>
            </a:r>
            <a:r>
              <a:rPr kumimoji="1" lang="ja-JP" altLang="en-US" dirty="0"/>
              <a:t>操作と非同期通信です。具体的な意味については後に説明します。その後、</a:t>
            </a:r>
            <a:r>
              <a:rPr kumimoji="1" lang="en-US" altLang="ja-JP" dirty="0"/>
              <a:t>JavaScript</a:t>
            </a:r>
            <a:r>
              <a:rPr kumimoji="1" lang="ja-JP" altLang="en-US" dirty="0"/>
              <a:t>のライブラリを使用してグラフを作ったり地図を表示します。</a:t>
            </a:r>
            <a:endParaRPr kumimoji="1" lang="en-US" altLang="ja-JP" dirty="0"/>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a:t>
            </a:fld>
            <a:endParaRPr kumimoji="1" lang="ja-JP" altLang="en-US"/>
          </a:p>
        </p:txBody>
      </p:sp>
    </p:spTree>
    <p:extLst>
      <p:ext uri="{BB962C8B-B14F-4D97-AF65-F5344CB8AC3E}">
        <p14:creationId xmlns:p14="http://schemas.microsoft.com/office/powerpoint/2010/main" val="1401786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次にこちらが</a:t>
            </a:r>
            <a:r>
              <a:rPr kumimoji="1" lang="en-US" altLang="ja-JP" dirty="0"/>
              <a:t>HTML</a:t>
            </a:r>
            <a:r>
              <a:rPr kumimoji="1" lang="ja-JP" altLang="en-US" dirty="0"/>
              <a:t>のコードです。先ほどの流れと基本的に変わりはしませんが、ページを開いたときの動作として</a:t>
            </a:r>
            <a:r>
              <a:rPr lang="en-US" altLang="ja-JP" dirty="0" err="1"/>
              <a:t>w</a:t>
            </a:r>
            <a:r>
              <a:rPr kumimoji="1" lang="en-US" altLang="ja-JP" dirty="0" err="1"/>
              <a:t>indow.addEventListerner</a:t>
            </a:r>
            <a:r>
              <a:rPr kumimoji="1" lang="ja-JP" altLang="en-US" dirty="0"/>
              <a:t>を使い関数を呼ぶ出します。また、関数内で</a:t>
            </a:r>
            <a:r>
              <a:rPr kumimoji="1" lang="en-US" altLang="ja-JP" dirty="0" err="1"/>
              <a:t>settimeout</a:t>
            </a:r>
            <a:r>
              <a:rPr kumimoji="1" lang="ja-JP" altLang="en-US" dirty="0"/>
              <a:t>関数で</a:t>
            </a:r>
            <a:r>
              <a:rPr kumimoji="1" lang="en-US" altLang="ja-JP" dirty="0"/>
              <a:t>1</a:t>
            </a:r>
            <a:r>
              <a:rPr kumimoji="1" lang="ja-JP" altLang="en-US" dirty="0"/>
              <a:t>秒ごとに関数を呼び出すようにしています。ここで</a:t>
            </a:r>
            <a:r>
              <a:rPr kumimoji="1" lang="en-US" altLang="ja-JP" dirty="0" err="1"/>
              <a:t>settimeout</a:t>
            </a:r>
            <a:r>
              <a:rPr kumimoji="1" lang="ja-JP" altLang="en-US" dirty="0"/>
              <a:t>関数ではミリ秒で記述をします。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30</a:t>
            </a:fld>
            <a:endParaRPr kumimoji="1" lang="ja-JP" altLang="en-US"/>
          </a:p>
        </p:txBody>
      </p:sp>
    </p:spTree>
    <p:extLst>
      <p:ext uri="{BB962C8B-B14F-4D97-AF65-F5344CB8AC3E}">
        <p14:creationId xmlns:p14="http://schemas.microsoft.com/office/powerpoint/2010/main" val="3129089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ではローカルホスト</a:t>
            </a:r>
            <a:r>
              <a:rPr kumimoji="1" lang="en-US" altLang="ja-JP" dirty="0"/>
              <a:t>5000</a:t>
            </a:r>
            <a:r>
              <a:rPr kumimoji="1" lang="ja-JP" altLang="en-US" dirty="0"/>
              <a:t>を開きプログラムを動かしてみましょう。開いた直後は</a:t>
            </a:r>
            <a:r>
              <a:rPr kumimoji="1" lang="en-US" altLang="ja-JP" dirty="0"/>
              <a:t>0</a:t>
            </a:r>
            <a:r>
              <a:rPr kumimoji="1" lang="ja-JP" altLang="en-US" dirty="0"/>
              <a:t>と表示されますが、</a:t>
            </a:r>
            <a:r>
              <a:rPr kumimoji="1" lang="en-US" altLang="ja-JP" dirty="0"/>
              <a:t>1</a:t>
            </a:r>
            <a:r>
              <a:rPr kumimoji="1" lang="ja-JP" altLang="en-US" dirty="0"/>
              <a:t>秒ごとに数値が</a:t>
            </a:r>
            <a:r>
              <a:rPr kumimoji="1" lang="en-US" altLang="ja-JP" dirty="0"/>
              <a:t>1</a:t>
            </a:r>
            <a:r>
              <a:rPr kumimoji="1" lang="ja-JP" altLang="en-US" dirty="0"/>
              <a:t>ずつ増えて秒数カウントができるようになります。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31</a:t>
            </a:fld>
            <a:endParaRPr kumimoji="1" lang="ja-JP" altLang="en-US"/>
          </a:p>
        </p:txBody>
      </p:sp>
    </p:spTree>
    <p:extLst>
      <p:ext uri="{BB962C8B-B14F-4D97-AF65-F5344CB8AC3E}">
        <p14:creationId xmlns:p14="http://schemas.microsoft.com/office/powerpoint/2010/main" val="3652145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その他の応用例です。例えば一定時間ごとにリクエストを送ることでグラフなどをリアルタイムで動かすなどがあります。他にも一定時間ごとにリクエストを送ってテキストの中身を更新させコンテンツにリアルタイム性を持たせられます。ただし、挙動が重くなる可能性や、サーバ側への負荷がかかるなどあるためそこは注意しましょう。</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32</a:t>
            </a:fld>
            <a:endParaRPr kumimoji="1" lang="ja-JP" altLang="en-US"/>
          </a:p>
        </p:txBody>
      </p:sp>
    </p:spTree>
    <p:extLst>
      <p:ext uri="{BB962C8B-B14F-4D97-AF65-F5344CB8AC3E}">
        <p14:creationId xmlns:p14="http://schemas.microsoft.com/office/powerpoint/2010/main" val="3229502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それではここからは</a:t>
            </a:r>
            <a:r>
              <a:rPr kumimoji="1" lang="en-US" altLang="ja-JP" dirty="0"/>
              <a:t>JavaScript</a:t>
            </a:r>
            <a:r>
              <a:rPr kumimoji="1" lang="ja-JP" altLang="en-US" dirty="0"/>
              <a:t>の外部ライブラリを使っていきます。まずはグラフの描画を行います。</a:t>
            </a:r>
            <a:r>
              <a:rPr kumimoji="1" lang="en-US" altLang="ja-JP" dirty="0"/>
              <a:t>JavaScript</a:t>
            </a:r>
            <a:r>
              <a:rPr kumimoji="1" lang="ja-JP" altLang="en-US" dirty="0"/>
              <a:t>は冒頭にも説明しましたがブラウザ側で動かすプログラムなのでグラフィックやデザイン関係に富んでいます。そこで実用的なものの一つがグラフの描画です。グラフの描画には</a:t>
            </a:r>
            <a:r>
              <a:rPr kumimoji="1" lang="en-US" altLang="ja-JP" dirty="0"/>
              <a:t>Chart.js</a:t>
            </a:r>
            <a:r>
              <a:rPr kumimoji="1" lang="ja-JP" altLang="en-US" dirty="0"/>
              <a:t>と</a:t>
            </a:r>
            <a:r>
              <a:rPr kumimoji="1" lang="en-US" altLang="ja-JP" dirty="0"/>
              <a:t>D3.js</a:t>
            </a:r>
            <a:r>
              <a:rPr kumimoji="1" lang="ja-JP" altLang="en-US" dirty="0"/>
              <a:t>などがあります。本講座では</a:t>
            </a:r>
            <a:r>
              <a:rPr kumimoji="1" lang="en-US" altLang="ja-JP" dirty="0"/>
              <a:t>Chart.js</a:t>
            </a:r>
            <a:r>
              <a:rPr kumimoji="1" lang="ja-JP" altLang="en-US" dirty="0"/>
              <a:t>を使います。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33</a:t>
            </a:fld>
            <a:endParaRPr kumimoji="1" lang="ja-JP" altLang="en-US"/>
          </a:p>
        </p:txBody>
      </p:sp>
    </p:spTree>
    <p:extLst>
      <p:ext uri="{BB962C8B-B14F-4D97-AF65-F5344CB8AC3E}">
        <p14:creationId xmlns:p14="http://schemas.microsoft.com/office/powerpoint/2010/main" val="1779310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ではまずチュートリアルをやってみます。まず外部ライブラリを使用する時はそれ専用にアクセスしたり</a:t>
            </a:r>
            <a:r>
              <a:rPr kumimoji="1" lang="en-US" altLang="ja-JP" dirty="0"/>
              <a:t>Script</a:t>
            </a:r>
            <a:r>
              <a:rPr kumimoji="1" lang="ja-JP" altLang="en-US" dirty="0"/>
              <a:t>を書く必要があります。そのため</a:t>
            </a:r>
            <a:r>
              <a:rPr kumimoji="1" lang="en-US" altLang="ja-JP" dirty="0"/>
              <a:t>2</a:t>
            </a:r>
            <a:r>
              <a:rPr kumimoji="1" lang="ja-JP" altLang="en-US" dirty="0"/>
              <a:t>行目から</a:t>
            </a:r>
            <a:r>
              <a:rPr kumimoji="1" lang="en-US" altLang="ja-JP" dirty="0"/>
              <a:t>6</a:t>
            </a:r>
            <a:r>
              <a:rPr kumimoji="1" lang="ja-JP" altLang="en-US" dirty="0"/>
              <a:t>行目の内容をまず記述する必要があります。ただし、長すぎるので下に参考サイトを載せていますのでこのサイトを活用してください。また、</a:t>
            </a:r>
            <a:r>
              <a:rPr kumimoji="1" lang="en-US" altLang="ja-JP" dirty="0"/>
              <a:t>Chart.js</a:t>
            </a:r>
            <a:r>
              <a:rPr kumimoji="1" lang="ja-JP" altLang="en-US" dirty="0"/>
              <a:t>ではグラフの描画に</a:t>
            </a:r>
            <a:r>
              <a:rPr kumimoji="1" lang="en-US" altLang="ja-JP" dirty="0"/>
              <a:t>HTML</a:t>
            </a:r>
            <a:r>
              <a:rPr kumimoji="1" lang="ja-JP" altLang="en-US" dirty="0"/>
              <a:t>の</a:t>
            </a:r>
            <a:r>
              <a:rPr kumimoji="1" lang="en-US" altLang="ja-JP" dirty="0"/>
              <a:t>Canvas</a:t>
            </a:r>
            <a:r>
              <a:rPr kumimoji="1" lang="ja-JP" altLang="en-US" dirty="0"/>
              <a:t>タグを記述してその属性に</a:t>
            </a:r>
            <a:r>
              <a:rPr kumimoji="1" lang="en-US" altLang="ja-JP" dirty="0"/>
              <a:t>id</a:t>
            </a:r>
            <a:r>
              <a:rPr kumimoji="1" lang="ja-JP" altLang="en-US" dirty="0"/>
              <a:t>があり、指定した</a:t>
            </a:r>
            <a:r>
              <a:rPr kumimoji="1" lang="en-US" altLang="ja-JP" dirty="0"/>
              <a:t>ID</a:t>
            </a:r>
            <a:r>
              <a:rPr kumimoji="1" lang="ja-JP" altLang="en-US" dirty="0"/>
              <a:t>にグラフを描画します。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34</a:t>
            </a:fld>
            <a:endParaRPr kumimoji="1" lang="ja-JP" altLang="en-US"/>
          </a:p>
        </p:txBody>
      </p:sp>
    </p:spTree>
    <p:extLst>
      <p:ext uri="{BB962C8B-B14F-4D97-AF65-F5344CB8AC3E}">
        <p14:creationId xmlns:p14="http://schemas.microsoft.com/office/powerpoint/2010/main" val="3393402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ではここからサンプルとしてこのように集計したヒストグラムのような棒グラフを書いてみましょう。先ほどの続きのコードになります。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35</a:t>
            </a:fld>
            <a:endParaRPr kumimoji="1" lang="ja-JP" altLang="en-US"/>
          </a:p>
        </p:txBody>
      </p:sp>
    </p:spTree>
    <p:extLst>
      <p:ext uri="{BB962C8B-B14F-4D97-AF65-F5344CB8AC3E}">
        <p14:creationId xmlns:p14="http://schemas.microsoft.com/office/powerpoint/2010/main" val="1416900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a:t>
            </a:r>
            <a:r>
              <a:rPr kumimoji="1" lang="en-US" altLang="ja-JP" dirty="0"/>
              <a:t>HTML</a:t>
            </a:r>
            <a:r>
              <a:rPr kumimoji="1" lang="ja-JP" altLang="en-US" dirty="0"/>
              <a:t>ファイルを作成後にブラウザで開くとこのように表示されます。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36</a:t>
            </a:fld>
            <a:endParaRPr kumimoji="1" lang="ja-JP" altLang="en-US"/>
          </a:p>
        </p:txBody>
      </p:sp>
    </p:spTree>
    <p:extLst>
      <p:ext uri="{BB962C8B-B14F-4D97-AF65-F5344CB8AC3E}">
        <p14:creationId xmlns:p14="http://schemas.microsoft.com/office/powerpoint/2010/main" val="9899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では次にグラフを使ったサービスを実践します。ここではサーバから入手した三次関数のデータをグラフ化してみます。ブラウザ側から</a:t>
            </a:r>
            <a:r>
              <a:rPr kumimoji="1" lang="en-US" altLang="ja-JP" dirty="0" err="1"/>
              <a:t>XMLHttpRequest</a:t>
            </a:r>
            <a:r>
              <a:rPr kumimoji="1" lang="ja-JP" altLang="en-US" dirty="0"/>
              <a:t>を使用してサーバ側にリクエストを送ります。次にサーバ側で三次関数の</a:t>
            </a:r>
            <a:r>
              <a:rPr kumimoji="1" lang="en-US" altLang="ja-JP" dirty="0"/>
              <a:t>x</a:t>
            </a:r>
            <a:r>
              <a:rPr kumimoji="1" lang="ja-JP" altLang="en-US" dirty="0"/>
              <a:t>座標と</a:t>
            </a:r>
            <a:r>
              <a:rPr kumimoji="1" lang="en-US" altLang="ja-JP" dirty="0"/>
              <a:t>y</a:t>
            </a:r>
            <a:r>
              <a:rPr kumimoji="1" lang="ja-JP" altLang="en-US" dirty="0"/>
              <a:t>座標のデータを</a:t>
            </a:r>
            <a:r>
              <a:rPr kumimoji="1" lang="en-US" altLang="ja-JP" dirty="0"/>
              <a:t>JSON</a:t>
            </a:r>
            <a:r>
              <a:rPr kumimoji="1" lang="ja-JP" altLang="en-US" dirty="0"/>
              <a:t>でレスポンスを返します。ブラウザでは受信した</a:t>
            </a:r>
            <a:r>
              <a:rPr kumimoji="1" lang="en-US" altLang="ja-JP" dirty="0"/>
              <a:t>JSON</a:t>
            </a:r>
            <a:r>
              <a:rPr kumimoji="1" lang="ja-JP" altLang="en-US" dirty="0"/>
              <a:t>から使って</a:t>
            </a:r>
            <a:r>
              <a:rPr kumimoji="1" lang="en-US" altLang="ja-JP" dirty="0"/>
              <a:t>X</a:t>
            </a:r>
            <a:r>
              <a:rPr kumimoji="1" lang="ja-JP" altLang="en-US" dirty="0"/>
              <a:t>座標と</a:t>
            </a:r>
            <a:r>
              <a:rPr kumimoji="1" lang="en-US" altLang="ja-JP" dirty="0"/>
              <a:t>Y</a:t>
            </a:r>
            <a:r>
              <a:rPr kumimoji="1" lang="ja-JP" altLang="en-US" dirty="0"/>
              <a:t>座標取得して折れ線グラフを作ります。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37</a:t>
            </a:fld>
            <a:endParaRPr kumimoji="1" lang="ja-JP" altLang="en-US"/>
          </a:p>
        </p:txBody>
      </p:sp>
    </p:spTree>
    <p:extLst>
      <p:ext uri="{BB962C8B-B14F-4D97-AF65-F5344CB8AC3E}">
        <p14:creationId xmlns:p14="http://schemas.microsoft.com/office/powerpoint/2010/main" val="3966836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では具体的な使用です。数式は</a:t>
            </a:r>
            <a:r>
              <a:rPr kumimoji="1" lang="en-US" altLang="ja-JP" dirty="0"/>
              <a:t>y=x^3-2x</a:t>
            </a:r>
            <a:r>
              <a:rPr kumimoji="1" lang="ja-JP" altLang="en-US" dirty="0"/>
              <a:t>で要素数は</a:t>
            </a:r>
            <a:r>
              <a:rPr kumimoji="1" lang="en-US" altLang="ja-JP" dirty="0"/>
              <a:t>20</a:t>
            </a:r>
            <a:r>
              <a:rPr kumimoji="1" lang="ja-JP" altLang="en-US" dirty="0"/>
              <a:t>個、グラフは折れ線グラフです。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38</a:t>
            </a:fld>
            <a:endParaRPr kumimoji="1" lang="ja-JP" altLang="en-US"/>
          </a:p>
        </p:txBody>
      </p:sp>
    </p:spTree>
    <p:extLst>
      <p:ext uri="{BB962C8B-B14F-4D97-AF65-F5344CB8AC3E}">
        <p14:creationId xmlns:p14="http://schemas.microsoft.com/office/powerpoint/2010/main" val="1967140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ではサーバ側のプログラムです。今回は少し数学を使うので</a:t>
            </a:r>
            <a:r>
              <a:rPr kumimoji="1" lang="en-US" altLang="ja-JP" dirty="0" err="1"/>
              <a:t>numpy</a:t>
            </a:r>
            <a:r>
              <a:rPr kumimoji="1" lang="ja-JP" altLang="en-US" dirty="0"/>
              <a:t>を使いますが、</a:t>
            </a:r>
            <a:r>
              <a:rPr kumimoji="1" lang="en-US" altLang="ja-JP" dirty="0"/>
              <a:t>web</a:t>
            </a:r>
            <a:r>
              <a:rPr kumimoji="1" lang="ja-JP" altLang="en-US" dirty="0"/>
              <a:t>サービスと直接かかわりは無いのでこういうものがあるのかと思っていただければ大丈夫です。</a:t>
            </a:r>
            <a:r>
              <a:rPr kumimoji="1" lang="en-US" altLang="ja-JP" dirty="0"/>
              <a:t>10</a:t>
            </a:r>
            <a:r>
              <a:rPr kumimoji="1" lang="ja-JP" altLang="en-US" dirty="0"/>
              <a:t>行目からが</a:t>
            </a:r>
            <a:r>
              <a:rPr kumimoji="1" lang="en-US" altLang="ja-JP" dirty="0" err="1"/>
              <a:t>XMLHttpRequest</a:t>
            </a:r>
            <a:r>
              <a:rPr kumimoji="1" lang="ja-JP" altLang="en-US" dirty="0"/>
              <a:t>をされたときのレスポンスを返すまでのプログラムです。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39</a:t>
            </a:fld>
            <a:endParaRPr kumimoji="1" lang="ja-JP" altLang="en-US"/>
          </a:p>
        </p:txBody>
      </p:sp>
    </p:spTree>
    <p:extLst>
      <p:ext uri="{BB962C8B-B14F-4D97-AF65-F5344CB8AC3E}">
        <p14:creationId xmlns:p14="http://schemas.microsoft.com/office/powerpoint/2010/main" val="228075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a:t>
            </a:r>
            <a:r>
              <a:rPr kumimoji="1" lang="en-US" altLang="ja-JP" dirty="0" err="1"/>
              <a:t>JavaScipt</a:t>
            </a:r>
            <a:r>
              <a:rPr kumimoji="1" lang="ja-JP" altLang="en-US" dirty="0"/>
              <a:t>について説明します。主に</a:t>
            </a:r>
            <a:r>
              <a:rPr kumimoji="1" lang="en-US" altLang="ja-JP" dirty="0"/>
              <a:t>web</a:t>
            </a:r>
            <a:r>
              <a:rPr kumimoji="1" lang="ja-JP" altLang="en-US" dirty="0"/>
              <a:t>ページに組み込まれたプログラムを</a:t>
            </a:r>
            <a:r>
              <a:rPr kumimoji="1" lang="en-US" altLang="ja-JP" dirty="0"/>
              <a:t>web</a:t>
            </a:r>
            <a:r>
              <a:rPr kumimoji="1" lang="ja-JP" altLang="en-US" dirty="0"/>
              <a:t>ブラウザ上で実行するために用いられるプログラミング言語です。ここまでずっと一つの</a:t>
            </a:r>
            <a:r>
              <a:rPr kumimoji="1" lang="en-US" altLang="ja-JP" dirty="0"/>
              <a:t>PC</a:t>
            </a:r>
            <a:r>
              <a:rPr kumimoji="1" lang="ja-JP" altLang="en-US" dirty="0"/>
              <a:t>をサーバにして実行していたため実感として湧きずらいと思いますが、</a:t>
            </a:r>
            <a:r>
              <a:rPr kumimoji="1" lang="en-US" altLang="ja-JP" dirty="0"/>
              <a:t>Python</a:t>
            </a:r>
            <a:r>
              <a:rPr kumimoji="1" lang="ja-JP" altLang="en-US" dirty="0"/>
              <a:t>で実行していたものはサーバで動くもの、今回の</a:t>
            </a:r>
            <a:r>
              <a:rPr kumimoji="1" lang="en-US" altLang="ja-JP" dirty="0"/>
              <a:t>JavaScript</a:t>
            </a:r>
            <a:r>
              <a:rPr kumimoji="1" lang="ja-JP" altLang="en-US" dirty="0"/>
              <a:t>はユーザが使うブラウザで実行するものになります。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a:t>
            </a:fld>
            <a:endParaRPr kumimoji="1" lang="ja-JP" altLang="en-US"/>
          </a:p>
        </p:txBody>
      </p:sp>
    </p:spTree>
    <p:extLst>
      <p:ext uri="{BB962C8B-B14F-4D97-AF65-F5344CB8AC3E}">
        <p14:creationId xmlns:p14="http://schemas.microsoft.com/office/powerpoint/2010/main" val="2125883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そしてこちらが今回の</a:t>
            </a:r>
            <a:r>
              <a:rPr kumimoji="1" lang="en-US" altLang="ja-JP" dirty="0"/>
              <a:t>HTML</a:t>
            </a:r>
            <a:r>
              <a:rPr kumimoji="1" lang="ja-JP" altLang="en-US" dirty="0"/>
              <a:t>です。</a:t>
            </a:r>
            <a:r>
              <a:rPr kumimoji="1" lang="en-US" altLang="ja-JP" dirty="0"/>
              <a:t>CANVAS</a:t>
            </a:r>
            <a:r>
              <a:rPr kumimoji="1" lang="ja-JP" altLang="en-US" dirty="0"/>
              <a:t>タグを使うことと</a:t>
            </a:r>
            <a:r>
              <a:rPr kumimoji="1" lang="en-US" altLang="ja-JP" dirty="0"/>
              <a:t>Chart.js</a:t>
            </a:r>
            <a:r>
              <a:rPr kumimoji="1" lang="ja-JP" altLang="en-US" dirty="0"/>
              <a:t>のライブラリを使う記述をします。そのあと、</a:t>
            </a:r>
            <a:r>
              <a:rPr kumimoji="1" lang="en-US" altLang="ja-JP" dirty="0" err="1"/>
              <a:t>XMLHttpRequest</a:t>
            </a:r>
            <a:r>
              <a:rPr kumimoji="1" lang="ja-JP" altLang="en-US" dirty="0"/>
              <a:t>を使ったリクエストと</a:t>
            </a:r>
            <a:r>
              <a:rPr kumimoji="1" lang="en-US" altLang="ja-JP" dirty="0"/>
              <a:t>JSON</a:t>
            </a:r>
            <a:r>
              <a:rPr kumimoji="1" lang="ja-JP" altLang="en-US" dirty="0"/>
              <a:t>データを連想配列に直すプログラウを書きます。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40</a:t>
            </a:fld>
            <a:endParaRPr kumimoji="1" lang="ja-JP" altLang="en-US"/>
          </a:p>
        </p:txBody>
      </p:sp>
    </p:spTree>
    <p:extLst>
      <p:ext uri="{BB962C8B-B14F-4D97-AF65-F5344CB8AC3E}">
        <p14:creationId xmlns:p14="http://schemas.microsoft.com/office/powerpoint/2010/main" val="2913542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次にここからグラフの描画です。折れ線グラフなので</a:t>
            </a:r>
            <a:r>
              <a:rPr kumimoji="1" lang="en-US" altLang="ja-JP" dirty="0"/>
              <a:t>type</a:t>
            </a:r>
            <a:r>
              <a:rPr kumimoji="1" lang="ja-JP" altLang="en-US" dirty="0"/>
              <a:t>はラベルにします。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41</a:t>
            </a:fld>
            <a:endParaRPr kumimoji="1" lang="ja-JP" altLang="en-US"/>
          </a:p>
        </p:txBody>
      </p:sp>
    </p:spTree>
    <p:extLst>
      <p:ext uri="{BB962C8B-B14F-4D97-AF65-F5344CB8AC3E}">
        <p14:creationId xmlns:p14="http://schemas.microsoft.com/office/powerpoint/2010/main" val="1905511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そしてローカルホスト</a:t>
            </a:r>
            <a:r>
              <a:rPr kumimoji="1" lang="en-US" altLang="ja-JP" dirty="0"/>
              <a:t>5000</a:t>
            </a:r>
            <a:r>
              <a:rPr kumimoji="1" lang="ja-JP" altLang="en-US" dirty="0"/>
              <a:t>にアクセスするとこのように表示されます。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42</a:t>
            </a:fld>
            <a:endParaRPr kumimoji="1" lang="ja-JP" altLang="en-US"/>
          </a:p>
        </p:txBody>
      </p:sp>
    </p:spTree>
    <p:extLst>
      <p:ext uri="{BB962C8B-B14F-4D97-AF65-F5344CB8AC3E}">
        <p14:creationId xmlns:p14="http://schemas.microsoft.com/office/powerpoint/2010/main" val="1491925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a:t>
            </a:r>
            <a:r>
              <a:rPr kumimoji="1" lang="en-US" altLang="ja-JP" dirty="0"/>
              <a:t>JavaScript</a:t>
            </a:r>
            <a:r>
              <a:rPr kumimoji="1" lang="ja-JP" altLang="en-US" dirty="0"/>
              <a:t>を使った地図情報ライブラリです。フロントエンドとしてグラフィックやデザインに強いことはグラフでも説明しましたが、そのグラフィックの一つの代表例に地図があります。代表的なライブラリには</a:t>
            </a:r>
            <a:r>
              <a:rPr kumimoji="1" lang="en-US" altLang="ja-JP" dirty="0"/>
              <a:t>Leaflet</a:t>
            </a:r>
            <a:r>
              <a:rPr kumimoji="1" lang="ja-JP" altLang="en-US" dirty="0"/>
              <a:t>と</a:t>
            </a:r>
            <a:r>
              <a:rPr kumimoji="1" lang="en-US" altLang="ja-JP" dirty="0" err="1"/>
              <a:t>GoogleMaps</a:t>
            </a:r>
            <a:r>
              <a:rPr kumimoji="1" lang="ja-JP" altLang="en-US" dirty="0"/>
              <a:t>があります。本講座では無料で使える</a:t>
            </a:r>
            <a:r>
              <a:rPr kumimoji="1" lang="en-US" altLang="ja-JP" dirty="0"/>
              <a:t>Leaflet</a:t>
            </a:r>
            <a:r>
              <a:rPr kumimoji="1" lang="ja-JP" altLang="en-US" dirty="0"/>
              <a:t>を使用します。</a:t>
            </a:r>
            <a:endParaRPr kumimoji="1" lang="en-US" altLang="ja-JP" dirty="0"/>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43</a:t>
            </a:fld>
            <a:endParaRPr kumimoji="1" lang="ja-JP" altLang="en-US"/>
          </a:p>
        </p:txBody>
      </p:sp>
    </p:spTree>
    <p:extLst>
      <p:ext uri="{BB962C8B-B14F-4D97-AF65-F5344CB8AC3E}">
        <p14:creationId xmlns:p14="http://schemas.microsoft.com/office/powerpoint/2010/main" val="2767327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ではまずチュートリアルです。下に載せています</a:t>
            </a:r>
            <a:r>
              <a:rPr kumimoji="1" lang="en-US" altLang="ja-JP" dirty="0"/>
              <a:t>URL</a:t>
            </a:r>
            <a:r>
              <a:rPr kumimoji="1" lang="ja-JP" altLang="en-US" dirty="0"/>
              <a:t>から</a:t>
            </a:r>
            <a:r>
              <a:rPr kumimoji="1" lang="en-US" altLang="ja-JP" dirty="0"/>
              <a:t>HTML</a:t>
            </a:r>
            <a:r>
              <a:rPr kumimoji="1" lang="ja-JP" altLang="en-US" dirty="0"/>
              <a:t>をコピーしてこのような</a:t>
            </a:r>
            <a:r>
              <a:rPr kumimoji="1" lang="en-US" altLang="ja-JP" dirty="0"/>
              <a:t>HTML</a:t>
            </a:r>
            <a:r>
              <a:rPr kumimoji="1" lang="ja-JP" altLang="en-US" dirty="0"/>
              <a:t>コードを作ります。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44</a:t>
            </a:fld>
            <a:endParaRPr kumimoji="1" lang="ja-JP" altLang="en-US"/>
          </a:p>
        </p:txBody>
      </p:sp>
    </p:spTree>
    <p:extLst>
      <p:ext uri="{BB962C8B-B14F-4D97-AF65-F5344CB8AC3E}">
        <p14:creationId xmlns:p14="http://schemas.microsoft.com/office/powerpoint/2010/main" val="3699782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コードを保存してブラウザで実行するとこのように日本列島が表示されます。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45</a:t>
            </a:fld>
            <a:endParaRPr kumimoji="1" lang="ja-JP" altLang="en-US"/>
          </a:p>
        </p:txBody>
      </p:sp>
    </p:spTree>
    <p:extLst>
      <p:ext uri="{BB962C8B-B14F-4D97-AF65-F5344CB8AC3E}">
        <p14:creationId xmlns:p14="http://schemas.microsoft.com/office/powerpoint/2010/main" val="2488279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a:t>
            </a:r>
            <a:r>
              <a:rPr kumimoji="1" lang="en-US" altLang="ja-JP" dirty="0"/>
              <a:t>Leaflet</a:t>
            </a:r>
            <a:r>
              <a:rPr kumimoji="1" lang="ja-JP" altLang="en-US" dirty="0"/>
              <a:t>の機能として指定したところに多角形や円を作れます。特に円は中心座標を設定して距離を設定しますのである地点からどのくらい離れているかを視覚的に表すことができます。そこで、東京駅から半径</a:t>
            </a:r>
            <a:r>
              <a:rPr kumimoji="1" lang="en-US" altLang="ja-JP" dirty="0"/>
              <a:t>500m</a:t>
            </a:r>
            <a:r>
              <a:rPr kumimoji="1" lang="ja-JP" altLang="en-US" dirty="0"/>
              <a:t>のエリアを図示してみましょう。使用としては東京駅にマーカーを置き、東京駅から半径</a:t>
            </a:r>
            <a:r>
              <a:rPr kumimoji="1" lang="en-US" altLang="ja-JP" dirty="0"/>
              <a:t>500m</a:t>
            </a:r>
            <a:r>
              <a:rPr kumimoji="1" lang="ja-JP" altLang="en-US" dirty="0"/>
              <a:t>以内をエリアを赤色で図示します。座標は東経</a:t>
            </a:r>
            <a:r>
              <a:rPr kumimoji="1" lang="en-US" altLang="ja-JP" dirty="0"/>
              <a:t>139.7673068</a:t>
            </a:r>
            <a:r>
              <a:rPr kumimoji="1" lang="ja-JP" altLang="en-US" dirty="0"/>
              <a:t>、北緯</a:t>
            </a:r>
            <a:r>
              <a:rPr kumimoji="1" lang="en-US" altLang="ja-JP" dirty="0"/>
              <a:t>35.5809591</a:t>
            </a:r>
            <a:r>
              <a:rPr kumimoji="1" lang="ja-JP" altLang="en-US" dirty="0"/>
              <a:t>です。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46</a:t>
            </a:fld>
            <a:endParaRPr kumimoji="1" lang="ja-JP" altLang="en-US"/>
          </a:p>
        </p:txBody>
      </p:sp>
    </p:spTree>
    <p:extLst>
      <p:ext uri="{BB962C8B-B14F-4D97-AF65-F5344CB8AC3E}">
        <p14:creationId xmlns:p14="http://schemas.microsoft.com/office/powerpoint/2010/main" val="544156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これを実装するにはこのようになります。</a:t>
            </a:r>
            <a:r>
              <a:rPr kumimoji="1" lang="en-US" altLang="ja-JP" dirty="0"/>
              <a:t>14</a:t>
            </a:r>
            <a:r>
              <a:rPr kumimoji="1" lang="ja-JP" altLang="en-US" dirty="0"/>
              <a:t>行目で東京駅の座標と</a:t>
            </a:r>
            <a:r>
              <a:rPr kumimoji="1" lang="en-US" altLang="ja-JP" dirty="0"/>
              <a:t>500m</a:t>
            </a:r>
            <a:r>
              <a:rPr kumimoji="1" lang="ja-JP" altLang="en-US" dirty="0"/>
              <a:t>を設定し、</a:t>
            </a:r>
            <a:r>
              <a:rPr kumimoji="1" lang="en-US" altLang="ja-JP" dirty="0"/>
              <a:t>15</a:t>
            </a:r>
            <a:r>
              <a:rPr kumimoji="1" lang="ja-JP" altLang="en-US" dirty="0"/>
              <a:t>行目では東京駅にマーカーを置きます。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47</a:t>
            </a:fld>
            <a:endParaRPr kumimoji="1" lang="ja-JP" altLang="en-US"/>
          </a:p>
        </p:txBody>
      </p:sp>
    </p:spTree>
    <p:extLst>
      <p:ext uri="{BB962C8B-B14F-4D97-AF65-F5344CB8AC3E}">
        <p14:creationId xmlns:p14="http://schemas.microsoft.com/office/powerpoint/2010/main" val="2078772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a:t>
            </a:r>
            <a:r>
              <a:rPr kumimoji="1" lang="en-US" altLang="ja-JP" dirty="0"/>
              <a:t>HTML</a:t>
            </a:r>
            <a:r>
              <a:rPr kumimoji="1" lang="ja-JP" altLang="en-US" dirty="0"/>
              <a:t>を実装するとこのように表示されます。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48</a:t>
            </a:fld>
            <a:endParaRPr kumimoji="1" lang="ja-JP" altLang="en-US"/>
          </a:p>
        </p:txBody>
      </p:sp>
    </p:spTree>
    <p:extLst>
      <p:ext uri="{BB962C8B-B14F-4D97-AF65-F5344CB8AC3E}">
        <p14:creationId xmlns:p14="http://schemas.microsoft.com/office/powerpoint/2010/main" val="3200471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では次に郵便番号上の全ての緯度経度情報の表示をします。ハートレイルの</a:t>
            </a:r>
            <a:r>
              <a:rPr kumimoji="1" lang="en-US" altLang="ja-JP" dirty="0" err="1"/>
              <a:t>GeoAPI</a:t>
            </a:r>
            <a:r>
              <a:rPr kumimoji="1" lang="ja-JP" altLang="en-US" dirty="0"/>
              <a:t>には郵便番号から複数の住所・座標情報があります。そこで、格納されている全ての緯度経度情報と地名をマーカーで表示してみましょう。また、緯度情報の平均値と経度情報の平均値から中心座標を求められますので、そこに郵便番号を表示するマーカーを表示します。</a:t>
            </a:r>
            <a:endParaRPr kumimoji="1" lang="en-US" altLang="ja-JP" dirty="0"/>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49</a:t>
            </a:fld>
            <a:endParaRPr kumimoji="1" lang="ja-JP" altLang="en-US"/>
          </a:p>
        </p:txBody>
      </p:sp>
    </p:spTree>
    <p:extLst>
      <p:ext uri="{BB962C8B-B14F-4D97-AF65-F5344CB8AC3E}">
        <p14:creationId xmlns:p14="http://schemas.microsoft.com/office/powerpoint/2010/main" val="1317673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ではまずサーバサイドとクライアントサイドの違いについて説明します。最初は動作の違いです。サーバサイドは基本的に</a:t>
            </a:r>
            <a:r>
              <a:rPr kumimoji="1" lang="en-US" altLang="ja-JP" dirty="0"/>
              <a:t>URL</a:t>
            </a:r>
            <a:r>
              <a:rPr kumimoji="1" lang="ja-JP" altLang="en-US" dirty="0"/>
              <a:t>で指定されているドメインのサーバが処理します。そのためユーザに見えないのでバックエンドと呼ばれます。それに対してクライアントサイド、今回の内容はページを閲覧するユーザのブラウザで動作するためユーザが見える部分の処理を行い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5</a:t>
            </a:fld>
            <a:endParaRPr kumimoji="1" lang="ja-JP" altLang="en-US"/>
          </a:p>
        </p:txBody>
      </p:sp>
    </p:spTree>
    <p:extLst>
      <p:ext uri="{BB962C8B-B14F-4D97-AF65-F5344CB8AC3E}">
        <p14:creationId xmlns:p14="http://schemas.microsoft.com/office/powerpoint/2010/main" val="4230753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では地図を表示するイメージです。まずブラウザは郵便番号を</a:t>
            </a:r>
            <a:r>
              <a:rPr kumimoji="1" lang="en-US" altLang="ja-JP" dirty="0"/>
              <a:t>GET</a:t>
            </a:r>
            <a:r>
              <a:rPr kumimoji="1" lang="ja-JP" altLang="en-US" dirty="0"/>
              <a:t>でサーバにリクエストを送り、サーバ側はハートレイルに</a:t>
            </a:r>
            <a:r>
              <a:rPr kumimoji="1" lang="en-US" altLang="ja-JP" dirty="0"/>
              <a:t>GET</a:t>
            </a:r>
            <a:r>
              <a:rPr kumimoji="1" lang="ja-JP" altLang="en-US" dirty="0"/>
              <a:t>で受け取った郵便番号でリクエストを送ります。するとサーバはハートレイルから</a:t>
            </a:r>
            <a:r>
              <a:rPr kumimoji="1" lang="en-US" altLang="ja-JP" dirty="0"/>
              <a:t>JSON</a:t>
            </a:r>
            <a:r>
              <a:rPr kumimoji="1" lang="ja-JP" altLang="en-US" dirty="0"/>
              <a:t>を取得します。サーバ側は必要な部分を取り出して</a:t>
            </a:r>
            <a:r>
              <a:rPr kumimoji="1" lang="en-US" altLang="ja-JP" dirty="0"/>
              <a:t>JavaScript</a:t>
            </a:r>
            <a:r>
              <a:rPr kumimoji="1" lang="ja-JP" altLang="en-US" dirty="0"/>
              <a:t>も共に作成してブラウザ側にレスポンスを送ります。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50</a:t>
            </a:fld>
            <a:endParaRPr kumimoji="1" lang="ja-JP" altLang="en-US"/>
          </a:p>
        </p:txBody>
      </p:sp>
    </p:spTree>
    <p:extLst>
      <p:ext uri="{BB962C8B-B14F-4D97-AF65-F5344CB8AC3E}">
        <p14:creationId xmlns:p14="http://schemas.microsoft.com/office/powerpoint/2010/main" val="1481205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ではこちらが検索画面です。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51</a:t>
            </a:fld>
            <a:endParaRPr kumimoji="1" lang="ja-JP" altLang="en-US"/>
          </a:p>
        </p:txBody>
      </p:sp>
    </p:spTree>
    <p:extLst>
      <p:ext uri="{BB962C8B-B14F-4D97-AF65-F5344CB8AC3E}">
        <p14:creationId xmlns:p14="http://schemas.microsoft.com/office/powerpoint/2010/main" val="773722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次にこちらが地図を生成する</a:t>
            </a:r>
            <a:r>
              <a:rPr kumimoji="1" lang="en-US" altLang="ja-JP" dirty="0"/>
              <a:t>HTML</a:t>
            </a:r>
            <a:r>
              <a:rPr kumimoji="1" lang="ja-JP" altLang="en-US" dirty="0"/>
              <a:t>です。一部</a:t>
            </a:r>
            <a:r>
              <a:rPr kumimoji="1" lang="en-US" altLang="ja-JP" dirty="0"/>
              <a:t>Python</a:t>
            </a:r>
            <a:r>
              <a:rPr kumimoji="1" lang="ja-JP" altLang="en-US" dirty="0"/>
              <a:t>の</a:t>
            </a:r>
            <a:r>
              <a:rPr kumimoji="1" lang="en-US" altLang="ja-JP" dirty="0"/>
              <a:t>Flask</a:t>
            </a:r>
            <a:r>
              <a:rPr kumimoji="1" lang="ja-JP" altLang="en-US" dirty="0"/>
              <a:t>からデータを入れるところがありますので注意してください。</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52</a:t>
            </a:fld>
            <a:endParaRPr kumimoji="1" lang="ja-JP" altLang="en-US"/>
          </a:p>
        </p:txBody>
      </p:sp>
    </p:spTree>
    <p:extLst>
      <p:ext uri="{BB962C8B-B14F-4D97-AF65-F5344CB8AC3E}">
        <p14:creationId xmlns:p14="http://schemas.microsoft.com/office/powerpoint/2010/main" val="1605796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次にこちらがサーバ側のプログラムです。ライブラリのインポートと検索画面の表示と</a:t>
            </a:r>
            <a:r>
              <a:rPr kumimoji="1" lang="en-US" altLang="ja-JP" dirty="0"/>
              <a:t>Flask</a:t>
            </a:r>
            <a:r>
              <a:rPr kumimoji="1" lang="ja-JP" altLang="en-US" dirty="0"/>
              <a:t>の実行の部分です。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53</a:t>
            </a:fld>
            <a:endParaRPr kumimoji="1" lang="ja-JP" altLang="en-US"/>
          </a:p>
        </p:txBody>
      </p:sp>
    </p:spTree>
    <p:extLst>
      <p:ext uri="{BB962C8B-B14F-4D97-AF65-F5344CB8AC3E}">
        <p14:creationId xmlns:p14="http://schemas.microsoft.com/office/powerpoint/2010/main" val="38643484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次にこちらが入力された郵便番号から緯度経度情報と地名を取得して</a:t>
            </a:r>
            <a:r>
              <a:rPr kumimoji="1" lang="en-US" altLang="ja-JP" dirty="0"/>
              <a:t>HTML</a:t>
            </a:r>
            <a:r>
              <a:rPr kumimoji="1" lang="ja-JP" altLang="en-US" dirty="0"/>
              <a:t>に反映しレスポンスを返すプログラムになります。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54</a:t>
            </a:fld>
            <a:endParaRPr kumimoji="1" lang="ja-JP" altLang="en-US"/>
          </a:p>
        </p:txBody>
      </p:sp>
    </p:spTree>
    <p:extLst>
      <p:ext uri="{BB962C8B-B14F-4D97-AF65-F5344CB8AC3E}">
        <p14:creationId xmlns:p14="http://schemas.microsoft.com/office/powerpoint/2010/main" val="31114921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実装し終えましたら実行してブラウザでローカルホスト</a:t>
            </a:r>
            <a:r>
              <a:rPr kumimoji="1" lang="en-US" altLang="ja-JP" dirty="0"/>
              <a:t>5000</a:t>
            </a:r>
            <a:r>
              <a:rPr kumimoji="1" lang="ja-JP" altLang="en-US" dirty="0"/>
              <a:t>にアクセスしてみます。ここでは新宿駅のある郵便番号を入力して生成した結果になります。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55</a:t>
            </a:fld>
            <a:endParaRPr kumimoji="1" lang="ja-JP" altLang="en-US"/>
          </a:p>
        </p:txBody>
      </p:sp>
    </p:spTree>
    <p:extLst>
      <p:ext uri="{BB962C8B-B14F-4D97-AF65-F5344CB8AC3E}">
        <p14:creationId xmlns:p14="http://schemas.microsoft.com/office/powerpoint/2010/main" val="1617060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それでは最後にまとめです。まず当たり前ですがサーバサイドだけで実装できない部分はクライアントサイドでやります。また、サーバ側にもクライアント側にも良い点と注意すべき点があります。そして</a:t>
            </a:r>
            <a:r>
              <a:rPr kumimoji="1" lang="en-US" altLang="ja-JP" dirty="0"/>
              <a:t>JavaScript</a:t>
            </a:r>
            <a:r>
              <a:rPr kumimoji="1" lang="ja-JP" altLang="en-US" dirty="0"/>
              <a:t>を使うことで動的にデータを反映する事ができます。他にも外部ライブラリを使うことでグラフや地図を表示できます。また、サーバサイドとの組み合わせでより機能を拡張できます。そしてサーバ側は</a:t>
            </a:r>
            <a:r>
              <a:rPr kumimoji="1" lang="en-US" altLang="ja-JP" dirty="0"/>
              <a:t>JSON</a:t>
            </a:r>
            <a:r>
              <a:rPr kumimoji="1" lang="ja-JP" altLang="en-US" dirty="0"/>
              <a:t>などを用いることでクライアント側でサービスを作りやすくなります。最後までご視聴ありがとうございました。次回は脆弱性対策をプログラムで実装する方法を学びます。ここまでで基本的な</a:t>
            </a:r>
            <a:r>
              <a:rPr kumimoji="1" lang="en-US" altLang="ja-JP" dirty="0"/>
              <a:t>web</a:t>
            </a:r>
            <a:r>
              <a:rPr kumimoji="1" lang="ja-JP" altLang="en-US" dirty="0"/>
              <a:t>サービスの作り方が分かって慣れたら色々作れるようになりますが、セキュリティを気を付けないとサービスがどれだけすごくても良いサービスを作れません。そこで次回は有名な</a:t>
            </a:r>
            <a:r>
              <a:rPr kumimoji="1" lang="en-US" altLang="ja-JP" dirty="0"/>
              <a:t>web</a:t>
            </a:r>
            <a:r>
              <a:rPr kumimoji="1" lang="ja-JP" altLang="en-US"/>
              <a:t>の不正アクセスのやり方と対策を学んでいきます。</a:t>
            </a:r>
            <a:endParaRPr kumimoji="1" lang="ja-JP" altLang="en-US" dirty="0"/>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56</a:t>
            </a:fld>
            <a:endParaRPr kumimoji="1" lang="ja-JP" altLang="en-US"/>
          </a:p>
        </p:txBody>
      </p:sp>
    </p:spTree>
    <p:extLst>
      <p:ext uri="{BB962C8B-B14F-4D97-AF65-F5344CB8AC3E}">
        <p14:creationId xmlns:p14="http://schemas.microsoft.com/office/powerpoint/2010/main" val="96164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次にそれぞれの良いところを挙げていきますと、まずサーバサイドではユーザが使用する</a:t>
            </a:r>
            <a:r>
              <a:rPr kumimoji="1" lang="en-US" altLang="ja-JP" dirty="0"/>
              <a:t>PC</a:t>
            </a:r>
            <a:r>
              <a:rPr kumimoji="1" lang="ja-JP" altLang="en-US" dirty="0"/>
              <a:t>やスマホなどの端末の性能に依存しません。そしてそのサーバのスペックにもよりますが大量のデータの蓄積や複雑な処理ができます。それに対してクライアントサイドの良いところは一つのサイト内で豊富な機能を使えることと、動くサイトや凝ったサイトが作れます。言い換えればブラウザが持つ機能をフルに活かすには</a:t>
            </a:r>
            <a:r>
              <a:rPr kumimoji="1" lang="en-US" altLang="ja-JP" dirty="0"/>
              <a:t>JavaScript</a:t>
            </a:r>
            <a:r>
              <a:rPr kumimoji="1" lang="ja-JP" altLang="en-US" dirty="0"/>
              <a:t>が必要になります。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6</a:t>
            </a:fld>
            <a:endParaRPr kumimoji="1" lang="ja-JP" altLang="en-US"/>
          </a:p>
        </p:txBody>
      </p:sp>
    </p:spTree>
    <p:extLst>
      <p:ext uri="{BB962C8B-B14F-4D97-AF65-F5344CB8AC3E}">
        <p14:creationId xmlns:p14="http://schemas.microsoft.com/office/powerpoint/2010/main" val="2465353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気を付けないといけない点もあります。まずサーバでは、これは特にソーシャルゲームやネットバンキングをやっている人は想像しやすいと思いますが、何らかの要因でサーバダウンしたらサービス提供ができないため、アクセスのトラフィックや処理内容に応じた高いスペックのサーバが必要になります。次にクライアントサイドだとブラウザを使うので当然ですが、ユーザの使用する</a:t>
            </a:r>
            <a:r>
              <a:rPr kumimoji="1" lang="en-US" altLang="ja-JP" dirty="0"/>
              <a:t>PC</a:t>
            </a:r>
            <a:r>
              <a:rPr kumimoji="1" lang="ja-JP" altLang="en-US" dirty="0"/>
              <a:t>やスマホの性能に依存します。簡単なサイトであれば気にする必要はありませんが、例えばとてつもないグラフィックを</a:t>
            </a:r>
            <a:r>
              <a:rPr kumimoji="1" lang="en-US" altLang="ja-JP" dirty="0"/>
              <a:t>JavaScript</a:t>
            </a:r>
            <a:r>
              <a:rPr kumimoji="1" lang="ja-JP" altLang="en-US" dirty="0"/>
              <a:t>で使うとなると端末のスペックが良くないとうまく動作しない可能性もあります。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7</a:t>
            </a:fld>
            <a:endParaRPr kumimoji="1" lang="ja-JP" altLang="en-US"/>
          </a:p>
        </p:txBody>
      </p:sp>
    </p:spTree>
    <p:extLst>
      <p:ext uri="{BB962C8B-B14F-4D97-AF65-F5344CB8AC3E}">
        <p14:creationId xmlns:p14="http://schemas.microsoft.com/office/powerpoint/2010/main" val="4171413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a:t>
            </a:r>
            <a:r>
              <a:rPr kumimoji="1" lang="en-US" altLang="ja-JP" dirty="0"/>
              <a:t>JavaScript</a:t>
            </a:r>
            <a:r>
              <a:rPr kumimoji="1" lang="ja-JP" altLang="en-US" dirty="0"/>
              <a:t>の使い方です。まず</a:t>
            </a:r>
            <a:r>
              <a:rPr kumimoji="1" lang="en-US" altLang="ja-JP" dirty="0"/>
              <a:t>HTML</a:t>
            </a:r>
            <a:r>
              <a:rPr kumimoji="1" lang="ja-JP" altLang="en-US" dirty="0"/>
              <a:t>内で使う以上は</a:t>
            </a:r>
            <a:r>
              <a:rPr kumimoji="1" lang="en-US" altLang="ja-JP" dirty="0"/>
              <a:t>HTML</a:t>
            </a:r>
            <a:r>
              <a:rPr kumimoji="1" lang="ja-JP" altLang="en-US" dirty="0"/>
              <a:t>に組み込む必要があります。そのやり方として</a:t>
            </a:r>
            <a:r>
              <a:rPr kumimoji="1" lang="en-US" altLang="ja-JP" dirty="0"/>
              <a:t>JavaScript</a:t>
            </a:r>
            <a:r>
              <a:rPr kumimoji="1" lang="ja-JP" altLang="en-US" dirty="0"/>
              <a:t>では</a:t>
            </a:r>
            <a:r>
              <a:rPr kumimoji="1" lang="en-US" altLang="ja-JP" dirty="0"/>
              <a:t>Script</a:t>
            </a:r>
            <a:r>
              <a:rPr kumimoji="1" lang="ja-JP" altLang="en-US" dirty="0"/>
              <a:t>というタグで囲んで、その中にコードを書いていきます。また、後にやります</a:t>
            </a:r>
            <a:r>
              <a:rPr kumimoji="1" lang="en-US" altLang="ja-JP" dirty="0"/>
              <a:t>DOM</a:t>
            </a:r>
            <a:r>
              <a:rPr kumimoji="1" lang="ja-JP" altLang="en-US" dirty="0"/>
              <a:t>操作では</a:t>
            </a:r>
            <a:r>
              <a:rPr kumimoji="1" lang="en-US" altLang="ja-JP" dirty="0"/>
              <a:t>INPUT</a:t>
            </a:r>
            <a:r>
              <a:rPr kumimoji="1" lang="ja-JP" altLang="en-US" dirty="0"/>
              <a:t>タグや</a:t>
            </a:r>
            <a:r>
              <a:rPr kumimoji="1" lang="en-US" altLang="ja-JP" dirty="0"/>
              <a:t>DIV</a:t>
            </a:r>
            <a:r>
              <a:rPr kumimoji="1" lang="ja-JP" altLang="en-US" dirty="0"/>
              <a:t>タグを使用して値を呼び出したり値を反映させます。</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8</a:t>
            </a:fld>
            <a:endParaRPr kumimoji="1" lang="ja-JP" altLang="en-US"/>
          </a:p>
        </p:txBody>
      </p:sp>
    </p:spTree>
    <p:extLst>
      <p:ext uri="{BB962C8B-B14F-4D97-AF65-F5344CB8AC3E}">
        <p14:creationId xmlns:p14="http://schemas.microsoft.com/office/powerpoint/2010/main" val="31768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次にプログラムの書き方です。</a:t>
            </a:r>
            <a:r>
              <a:rPr kumimoji="1" lang="en-US" altLang="ja-JP" dirty="0"/>
              <a:t>Python</a:t>
            </a:r>
            <a:r>
              <a:rPr kumimoji="1" lang="ja-JP" altLang="en-US" dirty="0"/>
              <a:t>との相違点を説明しますと、まず初めて使う変数は変数の宣言をしないといけません。ただ、この変数の宣言はＣ言語や</a:t>
            </a:r>
            <a:r>
              <a:rPr kumimoji="1" lang="en-US" altLang="ja-JP" dirty="0"/>
              <a:t>Java</a:t>
            </a:r>
            <a:r>
              <a:rPr kumimoji="1" lang="ja-JP" altLang="en-US" dirty="0"/>
              <a:t>と異なり変数型は</a:t>
            </a:r>
            <a:r>
              <a:rPr kumimoji="1" lang="en-US" altLang="ja-JP" dirty="0"/>
              <a:t>var</a:t>
            </a:r>
            <a:r>
              <a:rPr kumimoji="1" lang="ja-JP" altLang="en-US" dirty="0"/>
              <a:t>でできます。次に処理の後に</a:t>
            </a:r>
            <a:r>
              <a:rPr kumimoji="1" lang="en-US" altLang="ja-JP" dirty="0"/>
              <a:t>C</a:t>
            </a:r>
            <a:r>
              <a:rPr kumimoji="1" lang="ja-JP" altLang="en-US" dirty="0"/>
              <a:t>や</a:t>
            </a:r>
            <a:r>
              <a:rPr kumimoji="1" lang="en-US" altLang="ja-JP" dirty="0"/>
              <a:t>Java</a:t>
            </a:r>
            <a:r>
              <a:rPr kumimoji="1" lang="ja-JP" altLang="en-US" dirty="0"/>
              <a:t>と同様セミコロンを付けないといけません。また、型変換に使う関数やメソッドが異なります。リストについては要素の追加方法が異なります。この</a:t>
            </a:r>
            <a:r>
              <a:rPr kumimoji="1" lang="en-US" altLang="ja-JP" dirty="0"/>
              <a:t>4</a:t>
            </a:r>
            <a:r>
              <a:rPr kumimoji="1" lang="ja-JP" altLang="en-US" dirty="0"/>
              <a:t>つのプログラムを見て頂ければ分かると思いますが</a:t>
            </a:r>
            <a:r>
              <a:rPr kumimoji="1" lang="en-US" altLang="ja-JP" dirty="0"/>
              <a:t>Java</a:t>
            </a:r>
            <a:r>
              <a:rPr kumimoji="1" lang="ja-JP" altLang="en-US" dirty="0"/>
              <a:t>と</a:t>
            </a:r>
            <a:r>
              <a:rPr kumimoji="1" lang="en-US" altLang="ja-JP" dirty="0"/>
              <a:t>JavaScript</a:t>
            </a:r>
            <a:r>
              <a:rPr kumimoji="1" lang="ja-JP" altLang="en-US" dirty="0"/>
              <a:t>は全く別物になりますのでそこはご注意ください。</a:t>
            </a:r>
          </a:p>
        </p:txBody>
      </p:sp>
      <p:sp>
        <p:nvSpPr>
          <p:cNvPr id="4" name="スライド番号プレースホルダー 3"/>
          <p:cNvSpPr>
            <a:spLocks noGrp="1"/>
          </p:cNvSpPr>
          <p:nvPr>
            <p:ph type="sldNum" sz="quarter" idx="5"/>
          </p:nvPr>
        </p:nvSpPr>
        <p:spPr/>
        <p:txBody>
          <a:bodyPr/>
          <a:lstStyle/>
          <a:p>
            <a:fld id="{ADEBB71A-DC74-4629-A7C6-28ED76FCC289}" type="slidenum">
              <a:rPr kumimoji="1" lang="ja-JP" altLang="en-US" smtClean="0"/>
              <a:t>9</a:t>
            </a:fld>
            <a:endParaRPr kumimoji="1" lang="ja-JP" altLang="en-US"/>
          </a:p>
        </p:txBody>
      </p:sp>
    </p:spTree>
    <p:extLst>
      <p:ext uri="{BB962C8B-B14F-4D97-AF65-F5344CB8AC3E}">
        <p14:creationId xmlns:p14="http://schemas.microsoft.com/office/powerpoint/2010/main" val="24720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C01E-1459-4013-190D-A53DD9C2B7C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FEBD1D0-E3C8-476A-E46C-514D1F64F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6401B4F-F329-0529-C51E-580DA311D600}"/>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5" name="フッター プレースホルダー 4">
            <a:extLst>
              <a:ext uri="{FF2B5EF4-FFF2-40B4-BE49-F238E27FC236}">
                <a16:creationId xmlns:a16="http://schemas.microsoft.com/office/drawing/2014/main" id="{54235186-BDF6-3C87-D79D-84C8F0ADF9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09E1A9-7F3E-594E-7E61-4D9B2C05F246}"/>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2467062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32DA6-FD4E-1BB8-3CC5-DEFA9C70DE8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0E42F57-27C5-2966-FA1E-535D1CF751A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35A557-C60F-24DA-413A-F9FA6281B6A1}"/>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5" name="フッター プレースホルダー 4">
            <a:extLst>
              <a:ext uri="{FF2B5EF4-FFF2-40B4-BE49-F238E27FC236}">
                <a16:creationId xmlns:a16="http://schemas.microsoft.com/office/drawing/2014/main" id="{4E8ED8FB-B674-4DB5-83F4-716A8184C8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D5ABA85-F673-84FD-4D2F-C5C6378B1F38}"/>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4171262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94A0BA9-D1AA-832E-BB1B-D488706BBC3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AD42383-D6A2-5149-FA91-A22499CF9F2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A5AE4A-60D1-0FA1-55B7-04CFFA5D94E5}"/>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5" name="フッター プレースホルダー 4">
            <a:extLst>
              <a:ext uri="{FF2B5EF4-FFF2-40B4-BE49-F238E27FC236}">
                <a16:creationId xmlns:a16="http://schemas.microsoft.com/office/drawing/2014/main" id="{AB8F853B-9B7B-9DAF-52D8-9B52BDF511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B068C4D-D9CF-61B0-5094-1553FF19256B}"/>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302664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388E42-F86F-8447-8461-551DA119663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2012D-03D4-4603-A8C7-42CAE45BC3A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D868C6-C857-6E44-BC2F-A957EB3FBF67}"/>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5" name="フッター プレースホルダー 4">
            <a:extLst>
              <a:ext uri="{FF2B5EF4-FFF2-40B4-BE49-F238E27FC236}">
                <a16:creationId xmlns:a16="http://schemas.microsoft.com/office/drawing/2014/main" id="{CA6C960D-71DF-D3B1-4B6C-E58A640DC5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0F32EFC-262D-5EAC-6E1D-863FAE0CBD60}"/>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3648477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A559C2-56CA-F893-6794-2C42FE71E24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F30DFB-4B18-21F9-0E9D-95582ACF21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A618098-E669-FB77-A515-F91D5CFD338A}"/>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5" name="フッター プレースホルダー 4">
            <a:extLst>
              <a:ext uri="{FF2B5EF4-FFF2-40B4-BE49-F238E27FC236}">
                <a16:creationId xmlns:a16="http://schemas.microsoft.com/office/drawing/2014/main" id="{31E1E536-3605-8B7B-1F55-7C0D4AE1DD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515756-A3D2-398B-2654-A3E86EA7BFE4}"/>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4122856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4C485-5566-9441-9CBA-21E4419814B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502DA22-0A81-C73F-67A0-68CAB6B2CB7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698393E-D70A-8FD5-562E-F65E59DFF7C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7B92E26-E4A7-1F31-CBD3-DE10F03EEDD8}"/>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6" name="フッター プレースホルダー 5">
            <a:extLst>
              <a:ext uri="{FF2B5EF4-FFF2-40B4-BE49-F238E27FC236}">
                <a16:creationId xmlns:a16="http://schemas.microsoft.com/office/drawing/2014/main" id="{B9FE370A-26B2-21DF-E73F-0A3F7E8F928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00C0C81-98F1-0616-86C0-C91119C6ECAE}"/>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1783007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299A3-F239-F27A-B2AA-848F882516D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429192-66D1-476E-D6AC-D3F2EEAC0B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F960D4C-27D8-CA54-5CF0-6495278FC46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262FD8-9618-CA07-6AE9-38AC1A94F0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AE7F7AE-2247-AD3A-9DBD-B5FC42B28A3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311FBAB-34D7-C3A5-C30F-3E862EF4BF8B}"/>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8" name="フッター プレースホルダー 7">
            <a:extLst>
              <a:ext uri="{FF2B5EF4-FFF2-40B4-BE49-F238E27FC236}">
                <a16:creationId xmlns:a16="http://schemas.microsoft.com/office/drawing/2014/main" id="{CD54CFDD-3EB9-EA3E-85D0-8CD783C74C6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3CFB62E-7F40-C2AA-0F3C-DFBAF52F1850}"/>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7077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B0DD09-513F-D5E1-BD2C-84170F8DD5F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640479D-3BC9-E6FA-1390-5651AF785486}"/>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4" name="フッター プレースホルダー 3">
            <a:extLst>
              <a:ext uri="{FF2B5EF4-FFF2-40B4-BE49-F238E27FC236}">
                <a16:creationId xmlns:a16="http://schemas.microsoft.com/office/drawing/2014/main" id="{311AED5F-C35C-A294-4ABB-54BE45678D7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A1CDD5E-BD8B-85D5-3853-645054A3226F}"/>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2440171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67D4A4E-64EE-CD88-ABDF-53CAB4B840C6}"/>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3" name="フッター プレースホルダー 2">
            <a:extLst>
              <a:ext uri="{FF2B5EF4-FFF2-40B4-BE49-F238E27FC236}">
                <a16:creationId xmlns:a16="http://schemas.microsoft.com/office/drawing/2014/main" id="{C9DB1C92-4B9B-D383-AD94-0F37724E965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87089F-3C1D-0811-580B-B81C2F130486}"/>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270866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3B548F-6E64-B474-D666-DD4ECE019D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6372A2-87DE-B7A4-50C6-291775476E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B855E0E-FF90-4B79-171B-7FA62BFE4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2B97172-4320-AAA6-77C1-82AB9A4B33E7}"/>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6" name="フッター プレースホルダー 5">
            <a:extLst>
              <a:ext uri="{FF2B5EF4-FFF2-40B4-BE49-F238E27FC236}">
                <a16:creationId xmlns:a16="http://schemas.microsoft.com/office/drawing/2014/main" id="{BB628F5E-D5ED-312A-ACCC-C083814F4F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A43B43-69CE-4EA3-112F-CDE155EE5CFD}"/>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289474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6F5A4C-2ABD-3E5C-3CF1-B5586331A40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BE0E779-C6A4-8D0E-1C33-35E54309D7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0CB34C8-9AC3-0ACD-B48E-F2F058FF1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8BD584-D0B5-2846-8903-5250FCD52E05}"/>
              </a:ext>
            </a:extLst>
          </p:cNvPr>
          <p:cNvSpPr>
            <a:spLocks noGrp="1"/>
          </p:cNvSpPr>
          <p:nvPr>
            <p:ph type="dt" sz="half" idx="10"/>
          </p:nvPr>
        </p:nvSpPr>
        <p:spPr/>
        <p:txBody>
          <a:bodyPr/>
          <a:lstStyle/>
          <a:p>
            <a:fld id="{7EEE2C3C-5089-42A5-B44C-76790D70CB43}" type="datetimeFigureOut">
              <a:rPr kumimoji="1" lang="ja-JP" altLang="en-US" smtClean="0"/>
              <a:t>2022/7/24</a:t>
            </a:fld>
            <a:endParaRPr kumimoji="1" lang="ja-JP" altLang="en-US"/>
          </a:p>
        </p:txBody>
      </p:sp>
      <p:sp>
        <p:nvSpPr>
          <p:cNvPr id="6" name="フッター プレースホルダー 5">
            <a:extLst>
              <a:ext uri="{FF2B5EF4-FFF2-40B4-BE49-F238E27FC236}">
                <a16:creationId xmlns:a16="http://schemas.microsoft.com/office/drawing/2014/main" id="{9232181D-3755-4C34-3E19-9FFA946CCA2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2CA68D-E832-7311-8432-7474B6DA4D34}"/>
              </a:ext>
            </a:extLst>
          </p:cNvPr>
          <p:cNvSpPr>
            <a:spLocks noGrp="1"/>
          </p:cNvSpPr>
          <p:nvPr>
            <p:ph type="sldNum" sz="quarter" idx="12"/>
          </p:nvPr>
        </p:nvSpPr>
        <p:spPr/>
        <p:txBody>
          <a:body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396031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772D98B-B5CD-3943-49C1-DA29EF10FC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D1B4381-D07D-C412-2901-7FA69C36C7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1C79C6E-5F59-D39D-73A2-A34C80AF6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E2C3C-5089-42A5-B44C-76790D70CB43}" type="datetimeFigureOut">
              <a:rPr kumimoji="1" lang="ja-JP" altLang="en-US" smtClean="0"/>
              <a:t>2022/7/24</a:t>
            </a:fld>
            <a:endParaRPr kumimoji="1" lang="ja-JP" altLang="en-US"/>
          </a:p>
        </p:txBody>
      </p:sp>
      <p:sp>
        <p:nvSpPr>
          <p:cNvPr id="5" name="フッター プレースホルダー 4">
            <a:extLst>
              <a:ext uri="{FF2B5EF4-FFF2-40B4-BE49-F238E27FC236}">
                <a16:creationId xmlns:a16="http://schemas.microsoft.com/office/drawing/2014/main" id="{F5E2105B-EBC9-1762-A89D-16EB7BFA21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4B7AAF3-5376-AB7D-B958-7CC239C338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BADAC6-5CA9-4EB1-AC9A-97C8B78513E1}" type="slidenum">
              <a:rPr kumimoji="1" lang="ja-JP" altLang="en-US" smtClean="0"/>
              <a:t>‹#›</a:t>
            </a:fld>
            <a:endParaRPr kumimoji="1" lang="ja-JP" altLang="en-US"/>
          </a:p>
        </p:txBody>
      </p:sp>
    </p:spTree>
    <p:extLst>
      <p:ext uri="{BB962C8B-B14F-4D97-AF65-F5344CB8AC3E}">
        <p14:creationId xmlns:p14="http://schemas.microsoft.com/office/powerpoint/2010/main" val="3550442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isc.0o0o.org/chartjs-doc-ja/"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misc.0o0o.org/chartjs-doc-ja/" TargetMode="Externa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words.jp/w/JavaScript.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ktgis.net/service/leafletlearn/index.html"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A2DDFB-460D-C05A-AEC9-180100F88854}"/>
              </a:ext>
            </a:extLst>
          </p:cNvPr>
          <p:cNvSpPr>
            <a:spLocks noGrp="1"/>
          </p:cNvSpPr>
          <p:nvPr>
            <p:ph type="ctrTitle"/>
          </p:nvPr>
        </p:nvSpPr>
        <p:spPr/>
        <p:txBody>
          <a:bodyPr>
            <a:normAutofit fontScale="90000"/>
          </a:bodyPr>
          <a:lstStyle/>
          <a:p>
            <a:r>
              <a:rPr kumimoji="1" lang="ja-JP" altLang="en-US" dirty="0"/>
              <a:t>第</a:t>
            </a:r>
            <a:r>
              <a:rPr kumimoji="1" lang="en-US" altLang="ja-JP" dirty="0"/>
              <a:t>09</a:t>
            </a:r>
            <a:r>
              <a:rPr kumimoji="1" lang="ja-JP" altLang="en-US" dirty="0"/>
              <a:t>回</a:t>
            </a:r>
            <a:br>
              <a:rPr kumimoji="1" lang="en-US" altLang="ja-JP" dirty="0"/>
            </a:br>
            <a:r>
              <a:rPr kumimoji="1" lang="en-US" altLang="ja-JP" dirty="0"/>
              <a:t>JavaScript</a:t>
            </a:r>
            <a:br>
              <a:rPr kumimoji="1" lang="en-US" altLang="ja-JP" dirty="0"/>
            </a:br>
            <a:r>
              <a:rPr kumimoji="1" lang="ja-JP" altLang="en-US" dirty="0"/>
              <a:t>～</a:t>
            </a:r>
            <a:r>
              <a:rPr kumimoji="1" lang="en-US" altLang="ja-JP" dirty="0"/>
              <a:t>HTML</a:t>
            </a:r>
            <a:r>
              <a:rPr kumimoji="1" lang="ja-JP" altLang="en-US" dirty="0"/>
              <a:t>ファイルの機能～</a:t>
            </a:r>
          </a:p>
        </p:txBody>
      </p:sp>
      <p:sp>
        <p:nvSpPr>
          <p:cNvPr id="3" name="字幕 2">
            <a:extLst>
              <a:ext uri="{FF2B5EF4-FFF2-40B4-BE49-F238E27FC236}">
                <a16:creationId xmlns:a16="http://schemas.microsoft.com/office/drawing/2014/main" id="{A51D871C-4B04-2E35-294C-FBEA93C8CF48}"/>
              </a:ext>
            </a:extLst>
          </p:cNvPr>
          <p:cNvSpPr>
            <a:spLocks noGrp="1"/>
          </p:cNvSpPr>
          <p:nvPr>
            <p:ph type="subTitle" idx="1"/>
          </p:nvPr>
        </p:nvSpPr>
        <p:spPr/>
        <p:txBody>
          <a:bodyPr/>
          <a:lstStyle/>
          <a:p>
            <a:r>
              <a:rPr kumimoji="1" lang="en-US" altLang="ja-JP" dirty="0"/>
              <a:t>NTanaka1994</a:t>
            </a:r>
            <a:endParaRPr kumimoji="1" lang="ja-JP" altLang="en-US" dirty="0"/>
          </a:p>
        </p:txBody>
      </p:sp>
    </p:spTree>
    <p:extLst>
      <p:ext uri="{BB962C8B-B14F-4D97-AF65-F5344CB8AC3E}">
        <p14:creationId xmlns:p14="http://schemas.microsoft.com/office/powerpoint/2010/main" val="2554994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DE18-A075-1C5C-6D0F-73BC94145DCA}"/>
              </a:ext>
            </a:extLst>
          </p:cNvPr>
          <p:cNvSpPr>
            <a:spLocks noGrp="1"/>
          </p:cNvSpPr>
          <p:nvPr>
            <p:ph type="title"/>
          </p:nvPr>
        </p:nvSpPr>
        <p:spPr/>
        <p:txBody>
          <a:bodyPr/>
          <a:lstStyle/>
          <a:p>
            <a:r>
              <a:rPr kumimoji="1" lang="en-US" altLang="ja-JP" dirty="0"/>
              <a:t>JavaScript</a:t>
            </a:r>
            <a:r>
              <a:rPr kumimoji="1" lang="ja-JP" altLang="en-US" dirty="0"/>
              <a:t>の使い方</a:t>
            </a:r>
          </a:p>
        </p:txBody>
      </p:sp>
      <p:sp>
        <p:nvSpPr>
          <p:cNvPr id="3" name="コンテンツ プレースホルダー 2">
            <a:extLst>
              <a:ext uri="{FF2B5EF4-FFF2-40B4-BE49-F238E27FC236}">
                <a16:creationId xmlns:a16="http://schemas.microsoft.com/office/drawing/2014/main" id="{520AB775-213A-122D-48A0-88E8C37E1B63}"/>
              </a:ext>
            </a:extLst>
          </p:cNvPr>
          <p:cNvSpPr>
            <a:spLocks noGrp="1"/>
          </p:cNvSpPr>
          <p:nvPr>
            <p:ph idx="1"/>
          </p:nvPr>
        </p:nvSpPr>
        <p:spPr/>
        <p:txBody>
          <a:bodyPr/>
          <a:lstStyle/>
          <a:p>
            <a:r>
              <a:rPr kumimoji="1" lang="en-US" altLang="ja-JP" dirty="0"/>
              <a:t>Python</a:t>
            </a:r>
            <a:r>
              <a:rPr kumimoji="1" lang="ja-JP" altLang="en-US" dirty="0"/>
              <a:t>との相違点</a:t>
            </a:r>
            <a:endParaRPr kumimoji="1" lang="en-US" altLang="ja-JP" dirty="0"/>
          </a:p>
          <a:p>
            <a:pPr marL="0" indent="0">
              <a:buNone/>
            </a:pPr>
            <a:r>
              <a:rPr lang="ja-JP" altLang="en-US" dirty="0"/>
              <a:t>関数名の宣言が異なる</a:t>
            </a:r>
            <a:endParaRPr lang="en-US" altLang="ja-JP" dirty="0"/>
          </a:p>
          <a:p>
            <a:pPr marL="0" indent="0">
              <a:buNone/>
            </a:pPr>
            <a:r>
              <a:rPr lang="ja-JP" altLang="en-US" dirty="0"/>
              <a:t>ループや条件分岐・条件の立て方が異なる</a:t>
            </a:r>
            <a:endParaRPr lang="en-US" altLang="ja-JP" dirty="0"/>
          </a:p>
          <a:p>
            <a:pPr marL="0" indent="0">
              <a:buNone/>
            </a:pPr>
            <a:endParaRPr kumimoji="1" lang="ja-JP" altLang="en-US" dirty="0"/>
          </a:p>
        </p:txBody>
      </p:sp>
      <p:sp>
        <p:nvSpPr>
          <p:cNvPr id="4" name="テキスト ボックス 3">
            <a:extLst>
              <a:ext uri="{FF2B5EF4-FFF2-40B4-BE49-F238E27FC236}">
                <a16:creationId xmlns:a16="http://schemas.microsoft.com/office/drawing/2014/main" id="{A873B342-8BE4-CEBA-27F9-60C300BDA515}"/>
              </a:ext>
            </a:extLst>
          </p:cNvPr>
          <p:cNvSpPr txBox="1"/>
          <p:nvPr/>
        </p:nvSpPr>
        <p:spPr>
          <a:xfrm>
            <a:off x="838200" y="3934123"/>
            <a:ext cx="2863284" cy="2554545"/>
          </a:xfrm>
          <a:prstGeom prst="rect">
            <a:avLst/>
          </a:prstGeom>
          <a:solidFill>
            <a:schemeClr val="tx1"/>
          </a:solidFill>
        </p:spPr>
        <p:txBody>
          <a:bodyPr wrap="none" rtlCol="0">
            <a:spAutoFit/>
          </a:bodyPr>
          <a:lstStyle/>
          <a:p>
            <a:r>
              <a:rPr kumimoji="1" lang="en-US" altLang="ja-JP" sz="2000" dirty="0">
                <a:solidFill>
                  <a:schemeClr val="bg1"/>
                </a:solidFill>
              </a:rPr>
              <a:t>Python</a:t>
            </a:r>
          </a:p>
          <a:p>
            <a:r>
              <a:rPr lang="en-US" altLang="ja-JP" sz="2000" dirty="0">
                <a:solidFill>
                  <a:schemeClr val="bg1"/>
                </a:solidFill>
              </a:rPr>
              <a:t>def increment(n):</a:t>
            </a:r>
          </a:p>
          <a:p>
            <a:r>
              <a:rPr lang="ja-JP" altLang="en-US" sz="2000" dirty="0">
                <a:solidFill>
                  <a:schemeClr val="bg1"/>
                </a:solidFill>
              </a:rPr>
              <a:t>　</a:t>
            </a:r>
            <a:r>
              <a:rPr lang="en-US" altLang="ja-JP" sz="2000" dirty="0">
                <a:solidFill>
                  <a:schemeClr val="bg1"/>
                </a:solidFill>
              </a:rPr>
              <a:t>return n + 1</a:t>
            </a:r>
          </a:p>
          <a:p>
            <a:endParaRPr kumimoji="1" lang="en-US" altLang="ja-JP" sz="2000" dirty="0">
              <a:solidFill>
                <a:schemeClr val="bg1"/>
              </a:solidFill>
            </a:endParaRPr>
          </a:p>
          <a:p>
            <a:r>
              <a:rPr lang="en-US" altLang="ja-JP" sz="2000" dirty="0">
                <a:solidFill>
                  <a:schemeClr val="bg1"/>
                </a:solidFill>
              </a:rPr>
              <a:t>JavaScript</a:t>
            </a:r>
          </a:p>
          <a:p>
            <a:r>
              <a:rPr kumimoji="1" lang="en-US" altLang="ja-JP" sz="2000" dirty="0">
                <a:solidFill>
                  <a:schemeClr val="bg1"/>
                </a:solidFill>
              </a:rPr>
              <a:t>function increment(n){</a:t>
            </a:r>
          </a:p>
          <a:p>
            <a:r>
              <a:rPr lang="ja-JP" altLang="en-US" sz="2000" dirty="0">
                <a:solidFill>
                  <a:schemeClr val="bg1"/>
                </a:solidFill>
              </a:rPr>
              <a:t>　</a:t>
            </a:r>
            <a:r>
              <a:rPr lang="en-US" altLang="ja-JP" sz="2000" dirty="0">
                <a:solidFill>
                  <a:schemeClr val="bg1"/>
                </a:solidFill>
              </a:rPr>
              <a:t>return n + 1;</a:t>
            </a:r>
          </a:p>
          <a:p>
            <a:r>
              <a:rPr kumimoji="1" lang="en-US" altLang="ja-JP" sz="2000" dirty="0">
                <a:solidFill>
                  <a:schemeClr val="bg1"/>
                </a:solidFill>
              </a:rPr>
              <a:t>}</a:t>
            </a:r>
            <a:endParaRPr kumimoji="1" lang="ja-JP" altLang="en-US" sz="2000" dirty="0">
              <a:solidFill>
                <a:schemeClr val="bg1"/>
              </a:solidFill>
            </a:endParaRPr>
          </a:p>
        </p:txBody>
      </p:sp>
      <p:sp>
        <p:nvSpPr>
          <p:cNvPr id="5" name="テキスト ボックス 4">
            <a:extLst>
              <a:ext uri="{FF2B5EF4-FFF2-40B4-BE49-F238E27FC236}">
                <a16:creationId xmlns:a16="http://schemas.microsoft.com/office/drawing/2014/main" id="{A1F4A0F5-CD9E-980B-7100-06DEC701598A}"/>
              </a:ext>
            </a:extLst>
          </p:cNvPr>
          <p:cNvSpPr txBox="1"/>
          <p:nvPr/>
        </p:nvSpPr>
        <p:spPr>
          <a:xfrm>
            <a:off x="4014413" y="3921400"/>
            <a:ext cx="3732112" cy="2554545"/>
          </a:xfrm>
          <a:prstGeom prst="rect">
            <a:avLst/>
          </a:prstGeom>
          <a:solidFill>
            <a:schemeClr val="tx1"/>
          </a:solidFill>
        </p:spPr>
        <p:txBody>
          <a:bodyPr wrap="none" rtlCol="0">
            <a:spAutoFit/>
          </a:bodyPr>
          <a:lstStyle/>
          <a:p>
            <a:r>
              <a:rPr kumimoji="1" lang="en-US" altLang="ja-JP" sz="2000" dirty="0">
                <a:solidFill>
                  <a:schemeClr val="bg1"/>
                </a:solidFill>
              </a:rPr>
              <a:t>Python</a:t>
            </a:r>
          </a:p>
          <a:p>
            <a:r>
              <a:rPr kumimoji="1" lang="en-US" altLang="ja-JP" sz="2000" dirty="0">
                <a:solidFill>
                  <a:schemeClr val="bg1"/>
                </a:solidFill>
              </a:rPr>
              <a:t>for </a:t>
            </a:r>
            <a:r>
              <a:rPr kumimoji="1" lang="en-US" altLang="ja-JP" sz="2000" dirty="0" err="1">
                <a:solidFill>
                  <a:schemeClr val="bg1"/>
                </a:solidFill>
              </a:rPr>
              <a:t>i</a:t>
            </a:r>
            <a:r>
              <a:rPr kumimoji="1" lang="en-US" altLang="ja-JP" sz="2000" dirty="0">
                <a:solidFill>
                  <a:schemeClr val="bg1"/>
                </a:solidFill>
              </a:rPr>
              <a:t> in range(10):</a:t>
            </a:r>
          </a:p>
          <a:p>
            <a:r>
              <a:rPr kumimoji="1" lang="ja-JP" altLang="en-US" sz="2000" dirty="0">
                <a:solidFill>
                  <a:schemeClr val="bg1"/>
                </a:solidFill>
              </a:rPr>
              <a:t>　</a:t>
            </a:r>
            <a:r>
              <a:rPr kumimoji="1" lang="en-US" altLang="ja-JP" sz="2000" dirty="0">
                <a:solidFill>
                  <a:schemeClr val="bg1"/>
                </a:solidFill>
              </a:rPr>
              <a:t>print(</a:t>
            </a:r>
            <a:r>
              <a:rPr kumimoji="1" lang="en-US" altLang="ja-JP" sz="2000" dirty="0" err="1">
                <a:solidFill>
                  <a:schemeClr val="bg1"/>
                </a:solidFill>
              </a:rPr>
              <a:t>i</a:t>
            </a:r>
            <a:r>
              <a:rPr kumimoji="1" lang="en-US" altLang="ja-JP" sz="2000" dirty="0">
                <a:solidFill>
                  <a:schemeClr val="bg1"/>
                </a:solidFill>
              </a:rPr>
              <a:t>)</a:t>
            </a:r>
          </a:p>
          <a:p>
            <a:endParaRPr kumimoji="1" lang="en-US" altLang="ja-JP" sz="2000" dirty="0">
              <a:solidFill>
                <a:schemeClr val="bg1"/>
              </a:solidFill>
            </a:endParaRPr>
          </a:p>
          <a:p>
            <a:r>
              <a:rPr lang="en-US" altLang="ja-JP" sz="2000" dirty="0">
                <a:solidFill>
                  <a:schemeClr val="bg1"/>
                </a:solidFill>
              </a:rPr>
              <a:t>JavaScript</a:t>
            </a:r>
          </a:p>
          <a:p>
            <a:r>
              <a:rPr lang="en-US" altLang="ja-JP" sz="2000" dirty="0">
                <a:solidFill>
                  <a:schemeClr val="bg1"/>
                </a:solidFill>
              </a:rPr>
              <a:t>for(var </a:t>
            </a:r>
            <a:r>
              <a:rPr lang="en-US" altLang="ja-JP" sz="2000" dirty="0" err="1">
                <a:solidFill>
                  <a:schemeClr val="bg1"/>
                </a:solidFill>
              </a:rPr>
              <a:t>i</a:t>
            </a:r>
            <a:r>
              <a:rPr lang="en-US" altLang="ja-JP" sz="2000" dirty="0">
                <a:solidFill>
                  <a:schemeClr val="bg1"/>
                </a:solidFill>
              </a:rPr>
              <a:t> = 0; </a:t>
            </a:r>
            <a:r>
              <a:rPr lang="en-US" altLang="ja-JP" sz="2000" dirty="0" err="1">
                <a:solidFill>
                  <a:schemeClr val="bg1"/>
                </a:solidFill>
              </a:rPr>
              <a:t>i</a:t>
            </a:r>
            <a:r>
              <a:rPr lang="ja-JP" altLang="en-US" sz="2000" dirty="0">
                <a:solidFill>
                  <a:schemeClr val="bg1"/>
                </a:solidFill>
              </a:rPr>
              <a:t> </a:t>
            </a:r>
            <a:r>
              <a:rPr lang="en-US" altLang="ja-JP" sz="2000" dirty="0">
                <a:solidFill>
                  <a:schemeClr val="bg1"/>
                </a:solidFill>
              </a:rPr>
              <a:t>&lt; 10; </a:t>
            </a:r>
            <a:r>
              <a:rPr lang="en-US" altLang="ja-JP" sz="2000" dirty="0" err="1">
                <a:solidFill>
                  <a:schemeClr val="bg1"/>
                </a:solidFill>
              </a:rPr>
              <a:t>i</a:t>
            </a:r>
            <a:r>
              <a:rPr lang="en-US" altLang="ja-JP" sz="2000" dirty="0">
                <a:solidFill>
                  <a:schemeClr val="bg1"/>
                </a:solidFill>
              </a:rPr>
              <a:t> = </a:t>
            </a:r>
            <a:r>
              <a:rPr lang="en-US" altLang="ja-JP" sz="2000" dirty="0" err="1">
                <a:solidFill>
                  <a:schemeClr val="bg1"/>
                </a:solidFill>
              </a:rPr>
              <a:t>i</a:t>
            </a:r>
            <a:r>
              <a:rPr lang="en-US" altLang="ja-JP" sz="2000" dirty="0">
                <a:solidFill>
                  <a:schemeClr val="bg1"/>
                </a:solidFill>
              </a:rPr>
              <a:t> + 1){</a:t>
            </a:r>
          </a:p>
          <a:p>
            <a:r>
              <a:rPr lang="ja-JP" altLang="en-US" sz="2000" dirty="0">
                <a:solidFill>
                  <a:schemeClr val="bg1"/>
                </a:solidFill>
              </a:rPr>
              <a:t>　</a:t>
            </a:r>
            <a:r>
              <a:rPr lang="en-US" altLang="ja-JP" sz="2000" dirty="0">
                <a:solidFill>
                  <a:schemeClr val="bg1"/>
                </a:solidFill>
              </a:rPr>
              <a:t>console.log(</a:t>
            </a:r>
            <a:r>
              <a:rPr lang="en-US" altLang="ja-JP" sz="2000" dirty="0" err="1">
                <a:solidFill>
                  <a:schemeClr val="bg1"/>
                </a:solidFill>
              </a:rPr>
              <a:t>i</a:t>
            </a:r>
            <a:r>
              <a:rPr lang="en-US" altLang="ja-JP" sz="2000" dirty="0">
                <a:solidFill>
                  <a:schemeClr val="bg1"/>
                </a:solidFill>
              </a:rPr>
              <a:t>)</a:t>
            </a:r>
          </a:p>
          <a:p>
            <a:r>
              <a:rPr lang="en-US" altLang="ja-JP" sz="2000" dirty="0">
                <a:solidFill>
                  <a:schemeClr val="bg1"/>
                </a:solidFill>
              </a:rPr>
              <a:t>}</a:t>
            </a:r>
          </a:p>
        </p:txBody>
      </p:sp>
      <p:sp>
        <p:nvSpPr>
          <p:cNvPr id="6" name="テキスト ボックス 5">
            <a:extLst>
              <a:ext uri="{FF2B5EF4-FFF2-40B4-BE49-F238E27FC236}">
                <a16:creationId xmlns:a16="http://schemas.microsoft.com/office/drawing/2014/main" id="{5686A0DC-0900-7FF1-F039-12963A78C59C}"/>
              </a:ext>
            </a:extLst>
          </p:cNvPr>
          <p:cNvSpPr txBox="1"/>
          <p:nvPr/>
        </p:nvSpPr>
        <p:spPr>
          <a:xfrm>
            <a:off x="8080281" y="834291"/>
            <a:ext cx="3722494" cy="5632311"/>
          </a:xfrm>
          <a:prstGeom prst="rect">
            <a:avLst/>
          </a:prstGeom>
          <a:solidFill>
            <a:schemeClr val="tx1"/>
          </a:solidFill>
        </p:spPr>
        <p:txBody>
          <a:bodyPr wrap="none" rtlCol="0">
            <a:spAutoFit/>
          </a:bodyPr>
          <a:lstStyle/>
          <a:p>
            <a:r>
              <a:rPr kumimoji="1" lang="en-US" altLang="ja-JP" sz="2000" dirty="0">
                <a:solidFill>
                  <a:schemeClr val="bg1"/>
                </a:solidFill>
              </a:rPr>
              <a:t>Python</a:t>
            </a:r>
          </a:p>
          <a:p>
            <a:r>
              <a:rPr lang="en-US" altLang="ja-JP" sz="2000" dirty="0">
                <a:solidFill>
                  <a:schemeClr val="bg1"/>
                </a:solidFill>
              </a:rPr>
              <a:t>i</a:t>
            </a:r>
            <a:r>
              <a:rPr kumimoji="1" lang="en-US" altLang="ja-JP" sz="2000" dirty="0">
                <a:solidFill>
                  <a:schemeClr val="bg1"/>
                </a:solidFill>
              </a:rPr>
              <a:t>f (n % 2) == 0 and n &gt; 0:</a:t>
            </a:r>
          </a:p>
          <a:p>
            <a:r>
              <a:rPr lang="ja-JP" altLang="en-US" sz="2000" dirty="0">
                <a:solidFill>
                  <a:schemeClr val="bg1"/>
                </a:solidFill>
              </a:rPr>
              <a:t>　</a:t>
            </a:r>
            <a:r>
              <a:rPr lang="en-US" altLang="ja-JP" sz="2000" dirty="0">
                <a:solidFill>
                  <a:schemeClr val="bg1"/>
                </a:solidFill>
              </a:rPr>
              <a:t>print(“</a:t>
            </a:r>
            <a:r>
              <a:rPr lang="ja-JP" altLang="en-US" sz="2000" dirty="0">
                <a:solidFill>
                  <a:schemeClr val="bg1"/>
                </a:solidFill>
              </a:rPr>
              <a:t>偶数の自然数</a:t>
            </a:r>
            <a:r>
              <a:rPr lang="en-US" altLang="ja-JP" sz="2000" dirty="0">
                <a:solidFill>
                  <a:schemeClr val="bg1"/>
                </a:solidFill>
              </a:rPr>
              <a:t>”)</a:t>
            </a:r>
          </a:p>
          <a:p>
            <a:r>
              <a:rPr lang="en-US" altLang="ja-JP" sz="2000" dirty="0" err="1">
                <a:solidFill>
                  <a:schemeClr val="bg1"/>
                </a:solidFill>
              </a:rPr>
              <a:t>elif</a:t>
            </a:r>
            <a:r>
              <a:rPr lang="en-US" altLang="ja-JP" sz="2000" dirty="0">
                <a:solidFill>
                  <a:schemeClr val="bg1"/>
                </a:solidFill>
              </a:rPr>
              <a:t> (n%2) == 0:</a:t>
            </a:r>
          </a:p>
          <a:p>
            <a:r>
              <a:rPr lang="ja-JP" altLang="en-US" sz="2000" dirty="0">
                <a:solidFill>
                  <a:schemeClr val="bg1"/>
                </a:solidFill>
              </a:rPr>
              <a:t>　</a:t>
            </a:r>
            <a:r>
              <a:rPr lang="en-US" altLang="ja-JP" sz="2000" dirty="0">
                <a:solidFill>
                  <a:schemeClr val="bg1"/>
                </a:solidFill>
              </a:rPr>
              <a:t>print(“</a:t>
            </a:r>
            <a:r>
              <a:rPr lang="ja-JP" altLang="en-US" sz="2000" dirty="0">
                <a:solidFill>
                  <a:schemeClr val="bg1"/>
                </a:solidFill>
              </a:rPr>
              <a:t>偶数</a:t>
            </a:r>
            <a:r>
              <a:rPr lang="en-US" altLang="ja-JP" sz="2000" dirty="0">
                <a:solidFill>
                  <a:schemeClr val="bg1"/>
                </a:solidFill>
              </a:rPr>
              <a:t>”)</a:t>
            </a:r>
          </a:p>
          <a:p>
            <a:r>
              <a:rPr lang="en-US" altLang="ja-JP" sz="2000" dirty="0">
                <a:solidFill>
                  <a:schemeClr val="bg1"/>
                </a:solidFill>
              </a:rPr>
              <a:t>else:</a:t>
            </a:r>
          </a:p>
          <a:p>
            <a:r>
              <a:rPr lang="ja-JP" altLang="en-US" sz="2000" dirty="0">
                <a:solidFill>
                  <a:schemeClr val="bg1"/>
                </a:solidFill>
              </a:rPr>
              <a:t>　</a:t>
            </a:r>
            <a:r>
              <a:rPr lang="en-US" altLang="ja-JP" sz="2000" dirty="0">
                <a:solidFill>
                  <a:schemeClr val="bg1"/>
                </a:solidFill>
              </a:rPr>
              <a:t>print(n)</a:t>
            </a:r>
          </a:p>
          <a:p>
            <a:r>
              <a:rPr kumimoji="1" lang="en-US" altLang="ja-JP" sz="2000" dirty="0">
                <a:solidFill>
                  <a:schemeClr val="bg1"/>
                </a:solidFill>
              </a:rPr>
              <a:t> </a:t>
            </a:r>
          </a:p>
          <a:p>
            <a:r>
              <a:rPr lang="en-US" altLang="ja-JP" sz="2000" dirty="0">
                <a:solidFill>
                  <a:schemeClr val="bg1"/>
                </a:solidFill>
              </a:rPr>
              <a:t>JavaScript</a:t>
            </a:r>
          </a:p>
          <a:p>
            <a:r>
              <a:rPr lang="en-US" altLang="ja-JP" sz="2000" dirty="0">
                <a:solidFill>
                  <a:schemeClr val="bg1"/>
                </a:solidFill>
              </a:rPr>
              <a:t>if((n % 2) == 0 &amp;&amp; n&gt;0){</a:t>
            </a:r>
          </a:p>
          <a:p>
            <a:r>
              <a:rPr lang="ja-JP" altLang="en-US" sz="2000" dirty="0">
                <a:solidFill>
                  <a:schemeClr val="bg1"/>
                </a:solidFill>
              </a:rPr>
              <a:t>　</a:t>
            </a:r>
            <a:r>
              <a:rPr lang="en-US" altLang="ja-JP" sz="2000" dirty="0">
                <a:solidFill>
                  <a:schemeClr val="bg1"/>
                </a:solidFill>
              </a:rPr>
              <a:t>console.log(“</a:t>
            </a:r>
            <a:r>
              <a:rPr lang="ja-JP" altLang="en-US" sz="2000" dirty="0">
                <a:solidFill>
                  <a:schemeClr val="bg1"/>
                </a:solidFill>
              </a:rPr>
              <a:t>偶数の自然数</a:t>
            </a:r>
            <a:r>
              <a:rPr lang="en-US" altLang="ja-JP" sz="2000" dirty="0">
                <a:solidFill>
                  <a:schemeClr val="bg1"/>
                </a:solidFill>
              </a:rPr>
              <a:t>”)</a:t>
            </a:r>
          </a:p>
          <a:p>
            <a:r>
              <a:rPr lang="en-US" altLang="ja-JP" sz="2000" dirty="0">
                <a:solidFill>
                  <a:schemeClr val="bg1"/>
                </a:solidFill>
              </a:rPr>
              <a:t>}</a:t>
            </a:r>
          </a:p>
          <a:p>
            <a:r>
              <a:rPr lang="en-US" altLang="ja-JP" sz="2000" dirty="0">
                <a:solidFill>
                  <a:schemeClr val="bg1"/>
                </a:solidFill>
              </a:rPr>
              <a:t>else if((n % 2) == 0){</a:t>
            </a:r>
          </a:p>
          <a:p>
            <a:r>
              <a:rPr lang="ja-JP" altLang="en-US" sz="2000" dirty="0">
                <a:solidFill>
                  <a:schemeClr val="bg1"/>
                </a:solidFill>
              </a:rPr>
              <a:t>　</a:t>
            </a:r>
            <a:r>
              <a:rPr lang="en-US" altLang="ja-JP" sz="2000" dirty="0">
                <a:solidFill>
                  <a:schemeClr val="bg1"/>
                </a:solidFill>
              </a:rPr>
              <a:t>console.log(“</a:t>
            </a:r>
            <a:r>
              <a:rPr lang="ja-JP" altLang="en-US" sz="2000" dirty="0">
                <a:solidFill>
                  <a:schemeClr val="bg1"/>
                </a:solidFill>
              </a:rPr>
              <a:t>偶数</a:t>
            </a:r>
            <a:r>
              <a:rPr lang="en-US" altLang="ja-JP" sz="2000" dirty="0">
                <a:solidFill>
                  <a:schemeClr val="bg1"/>
                </a:solidFill>
              </a:rPr>
              <a:t>”)</a:t>
            </a:r>
          </a:p>
          <a:p>
            <a:r>
              <a:rPr lang="en-US" altLang="ja-JP" sz="2000" dirty="0">
                <a:solidFill>
                  <a:schemeClr val="bg1"/>
                </a:solidFill>
              </a:rPr>
              <a:t>}</a:t>
            </a:r>
          </a:p>
          <a:p>
            <a:r>
              <a:rPr lang="en-US" altLang="ja-JP" sz="2000" dirty="0">
                <a:solidFill>
                  <a:schemeClr val="bg1"/>
                </a:solidFill>
              </a:rPr>
              <a:t>else{</a:t>
            </a:r>
          </a:p>
          <a:p>
            <a:r>
              <a:rPr lang="ja-JP" altLang="en-US" sz="2000" dirty="0">
                <a:solidFill>
                  <a:schemeClr val="bg1"/>
                </a:solidFill>
              </a:rPr>
              <a:t>　</a:t>
            </a:r>
            <a:r>
              <a:rPr lang="en-US" altLang="ja-JP" sz="2000" dirty="0">
                <a:solidFill>
                  <a:schemeClr val="bg1"/>
                </a:solidFill>
              </a:rPr>
              <a:t>console.log(n)</a:t>
            </a:r>
          </a:p>
          <a:p>
            <a:r>
              <a:rPr lang="en-US" altLang="ja-JP" sz="2000" dirty="0">
                <a:solidFill>
                  <a:schemeClr val="bg1"/>
                </a:solidFill>
              </a:rPr>
              <a:t>}</a:t>
            </a:r>
          </a:p>
        </p:txBody>
      </p:sp>
      <p:sp>
        <p:nvSpPr>
          <p:cNvPr id="7" name="テキスト ボックス 6">
            <a:extLst>
              <a:ext uri="{FF2B5EF4-FFF2-40B4-BE49-F238E27FC236}">
                <a16:creationId xmlns:a16="http://schemas.microsoft.com/office/drawing/2014/main" id="{14C76041-330A-793B-2156-32F322B3A517}"/>
              </a:ext>
            </a:extLst>
          </p:cNvPr>
          <p:cNvSpPr txBox="1"/>
          <p:nvPr/>
        </p:nvSpPr>
        <p:spPr>
          <a:xfrm>
            <a:off x="1485012" y="6488668"/>
            <a:ext cx="1569660" cy="369332"/>
          </a:xfrm>
          <a:prstGeom prst="rect">
            <a:avLst/>
          </a:prstGeom>
          <a:noFill/>
        </p:spPr>
        <p:txBody>
          <a:bodyPr wrap="none" rtlCol="0">
            <a:spAutoFit/>
          </a:bodyPr>
          <a:lstStyle/>
          <a:p>
            <a:r>
              <a:rPr lang="ja-JP" altLang="en-US" dirty="0"/>
              <a:t>関数の使い方</a:t>
            </a:r>
            <a:endParaRPr kumimoji="1" lang="ja-JP" altLang="en-US" dirty="0"/>
          </a:p>
        </p:txBody>
      </p:sp>
      <p:sp>
        <p:nvSpPr>
          <p:cNvPr id="8" name="テキスト ボックス 7">
            <a:extLst>
              <a:ext uri="{FF2B5EF4-FFF2-40B4-BE49-F238E27FC236}">
                <a16:creationId xmlns:a16="http://schemas.microsoft.com/office/drawing/2014/main" id="{EDB2D818-57B7-8E4A-F6D8-88F35268827E}"/>
              </a:ext>
            </a:extLst>
          </p:cNvPr>
          <p:cNvSpPr txBox="1"/>
          <p:nvPr/>
        </p:nvSpPr>
        <p:spPr>
          <a:xfrm>
            <a:off x="4833547" y="6480533"/>
            <a:ext cx="2093843" cy="369332"/>
          </a:xfrm>
          <a:prstGeom prst="rect">
            <a:avLst/>
          </a:prstGeom>
          <a:noFill/>
        </p:spPr>
        <p:txBody>
          <a:bodyPr wrap="none" rtlCol="0">
            <a:spAutoFit/>
          </a:bodyPr>
          <a:lstStyle/>
          <a:p>
            <a:r>
              <a:rPr kumimoji="1" lang="en-US" altLang="ja-JP" dirty="0"/>
              <a:t>for</a:t>
            </a:r>
            <a:r>
              <a:rPr kumimoji="1" lang="ja-JP" altLang="en-US" dirty="0"/>
              <a:t>ループの使い方</a:t>
            </a:r>
          </a:p>
        </p:txBody>
      </p:sp>
      <p:sp>
        <p:nvSpPr>
          <p:cNvPr id="9" name="テキスト ボックス 8">
            <a:extLst>
              <a:ext uri="{FF2B5EF4-FFF2-40B4-BE49-F238E27FC236}">
                <a16:creationId xmlns:a16="http://schemas.microsoft.com/office/drawing/2014/main" id="{1A53B4B5-E01E-7060-BB23-39B6C72438F4}"/>
              </a:ext>
            </a:extLst>
          </p:cNvPr>
          <p:cNvSpPr txBox="1"/>
          <p:nvPr/>
        </p:nvSpPr>
        <p:spPr>
          <a:xfrm>
            <a:off x="8558789" y="6455243"/>
            <a:ext cx="2723823" cy="369332"/>
          </a:xfrm>
          <a:prstGeom prst="rect">
            <a:avLst/>
          </a:prstGeom>
          <a:noFill/>
        </p:spPr>
        <p:txBody>
          <a:bodyPr wrap="none" rtlCol="0">
            <a:spAutoFit/>
          </a:bodyPr>
          <a:lstStyle/>
          <a:p>
            <a:r>
              <a:rPr kumimoji="1" lang="ja-JP" altLang="en-US" dirty="0"/>
              <a:t>条件分岐と条件の立て方</a:t>
            </a:r>
          </a:p>
        </p:txBody>
      </p:sp>
    </p:spTree>
    <p:extLst>
      <p:ext uri="{BB962C8B-B14F-4D97-AF65-F5344CB8AC3E}">
        <p14:creationId xmlns:p14="http://schemas.microsoft.com/office/powerpoint/2010/main" val="1480542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A7135-A725-0BF3-4E5A-D04DE99B0B6A}"/>
              </a:ext>
            </a:extLst>
          </p:cNvPr>
          <p:cNvSpPr>
            <a:spLocks noGrp="1"/>
          </p:cNvSpPr>
          <p:nvPr>
            <p:ph type="title"/>
          </p:nvPr>
        </p:nvSpPr>
        <p:spPr/>
        <p:txBody>
          <a:bodyPr/>
          <a:lstStyle/>
          <a:p>
            <a:r>
              <a:rPr kumimoji="1" lang="en-US" altLang="ja-JP" dirty="0"/>
              <a:t>DOM</a:t>
            </a:r>
            <a:r>
              <a:rPr kumimoji="1" lang="ja-JP" altLang="en-US" dirty="0"/>
              <a:t>操作</a:t>
            </a:r>
          </a:p>
        </p:txBody>
      </p:sp>
      <p:sp>
        <p:nvSpPr>
          <p:cNvPr id="3" name="コンテンツ プレースホルダー 2">
            <a:extLst>
              <a:ext uri="{FF2B5EF4-FFF2-40B4-BE49-F238E27FC236}">
                <a16:creationId xmlns:a16="http://schemas.microsoft.com/office/drawing/2014/main" id="{5765ACF9-84A8-41A1-E325-D973F07C41D3}"/>
              </a:ext>
            </a:extLst>
          </p:cNvPr>
          <p:cNvSpPr>
            <a:spLocks noGrp="1"/>
          </p:cNvSpPr>
          <p:nvPr>
            <p:ph idx="1"/>
          </p:nvPr>
        </p:nvSpPr>
        <p:spPr/>
        <p:txBody>
          <a:bodyPr/>
          <a:lstStyle/>
          <a:p>
            <a:pPr marL="0" indent="0">
              <a:buNone/>
            </a:pPr>
            <a:r>
              <a:rPr kumimoji="1" lang="en-US" altLang="ja-JP" dirty="0"/>
              <a:t>XML</a:t>
            </a:r>
            <a:r>
              <a:rPr kumimoji="1" lang="ja-JP" altLang="en-US" dirty="0"/>
              <a:t>文書や</a:t>
            </a:r>
            <a:r>
              <a:rPr kumimoji="1" lang="en-US" altLang="ja-JP" dirty="0"/>
              <a:t>HTML</a:t>
            </a:r>
            <a:r>
              <a:rPr kumimoji="1" lang="ja-JP" altLang="en-US" dirty="0"/>
              <a:t>文書を構成する要素をコンピュータプログラムで参照したり操作したりするための取り決め（</a:t>
            </a:r>
            <a:r>
              <a:rPr kumimoji="1" lang="en-US" altLang="ja-JP" dirty="0"/>
              <a:t>API</a:t>
            </a:r>
            <a:r>
              <a:rPr kumimoji="1" lang="ja-JP" altLang="en-US" dirty="0"/>
              <a:t>）の一つ。</a:t>
            </a:r>
            <a:endParaRPr kumimoji="1" lang="en-US" altLang="ja-JP" dirty="0"/>
          </a:p>
          <a:p>
            <a:pPr marL="0" indent="0">
              <a:buNone/>
            </a:pPr>
            <a:endParaRPr lang="en-US" altLang="ja-JP" dirty="0"/>
          </a:p>
          <a:p>
            <a:pPr marL="0" indent="0">
              <a:buNone/>
            </a:pPr>
            <a:r>
              <a:rPr kumimoji="1" lang="ja-JP" altLang="en-US" dirty="0"/>
              <a:t>属性情報などを参照、制御する手法。</a:t>
            </a:r>
          </a:p>
        </p:txBody>
      </p:sp>
      <p:sp>
        <p:nvSpPr>
          <p:cNvPr id="5" name="テキスト ボックス 4">
            <a:extLst>
              <a:ext uri="{FF2B5EF4-FFF2-40B4-BE49-F238E27FC236}">
                <a16:creationId xmlns:a16="http://schemas.microsoft.com/office/drawing/2014/main" id="{42E7F0DE-52D5-2D30-A78E-5CFE4137B343}"/>
              </a:ext>
            </a:extLst>
          </p:cNvPr>
          <p:cNvSpPr txBox="1"/>
          <p:nvPr/>
        </p:nvSpPr>
        <p:spPr>
          <a:xfrm>
            <a:off x="6097326" y="6311900"/>
            <a:ext cx="6094674" cy="369332"/>
          </a:xfrm>
          <a:prstGeom prst="rect">
            <a:avLst/>
          </a:prstGeom>
          <a:noFill/>
        </p:spPr>
        <p:txBody>
          <a:bodyPr wrap="square">
            <a:spAutoFit/>
          </a:bodyPr>
          <a:lstStyle/>
          <a:p>
            <a:r>
              <a:rPr lang="ja-JP" altLang="en-US" dirty="0"/>
              <a:t>出典：https://e-words.jp/w/DOM.html</a:t>
            </a:r>
          </a:p>
        </p:txBody>
      </p:sp>
    </p:spTree>
    <p:extLst>
      <p:ext uri="{BB962C8B-B14F-4D97-AF65-F5344CB8AC3E}">
        <p14:creationId xmlns:p14="http://schemas.microsoft.com/office/powerpoint/2010/main" val="1181817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矢印コネクタ 8">
            <a:extLst>
              <a:ext uri="{FF2B5EF4-FFF2-40B4-BE49-F238E27FC236}">
                <a16:creationId xmlns:a16="http://schemas.microsoft.com/office/drawing/2014/main" id="{605DE65F-9E69-C35D-F217-322FC6F47F92}"/>
              </a:ext>
            </a:extLst>
          </p:cNvPr>
          <p:cNvCxnSpPr>
            <a:stCxn id="4" idx="2"/>
            <a:endCxn id="7" idx="0"/>
          </p:cNvCxnSpPr>
          <p:nvPr/>
        </p:nvCxnSpPr>
        <p:spPr>
          <a:xfrm>
            <a:off x="6096000" y="3366453"/>
            <a:ext cx="0" cy="23858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751801C6-36C0-1606-0B64-0E27F22AB64A}"/>
              </a:ext>
            </a:extLst>
          </p:cNvPr>
          <p:cNvSpPr>
            <a:spLocks noGrp="1"/>
          </p:cNvSpPr>
          <p:nvPr>
            <p:ph type="title"/>
          </p:nvPr>
        </p:nvSpPr>
        <p:spPr/>
        <p:txBody>
          <a:bodyPr/>
          <a:lstStyle/>
          <a:p>
            <a:r>
              <a:rPr kumimoji="1" lang="en-US" altLang="ja-JP" dirty="0"/>
              <a:t>DOM</a:t>
            </a:r>
            <a:r>
              <a:rPr kumimoji="1" lang="ja-JP" altLang="en-US" dirty="0"/>
              <a:t>操作</a:t>
            </a:r>
          </a:p>
        </p:txBody>
      </p:sp>
      <p:sp>
        <p:nvSpPr>
          <p:cNvPr id="3" name="コンテンツ プレースホルダー 2">
            <a:extLst>
              <a:ext uri="{FF2B5EF4-FFF2-40B4-BE49-F238E27FC236}">
                <a16:creationId xmlns:a16="http://schemas.microsoft.com/office/drawing/2014/main" id="{28041693-AF49-98AD-CF32-B203DAC73FC5}"/>
              </a:ext>
            </a:extLst>
          </p:cNvPr>
          <p:cNvSpPr>
            <a:spLocks noGrp="1"/>
          </p:cNvSpPr>
          <p:nvPr>
            <p:ph idx="1"/>
          </p:nvPr>
        </p:nvSpPr>
        <p:spPr/>
        <p:txBody>
          <a:bodyPr/>
          <a:lstStyle/>
          <a:p>
            <a:r>
              <a:rPr kumimoji="1" lang="ja-JP" altLang="en-US" dirty="0"/>
              <a:t>簡単な</a:t>
            </a:r>
            <a:r>
              <a:rPr kumimoji="1" lang="en-US" altLang="ja-JP" dirty="0"/>
              <a:t>DOM</a:t>
            </a:r>
            <a:r>
              <a:rPr kumimoji="1" lang="ja-JP" altLang="en-US" dirty="0"/>
              <a:t>操作の流れ</a:t>
            </a:r>
            <a:endParaRPr kumimoji="1" lang="en-US" altLang="ja-JP" dirty="0"/>
          </a:p>
          <a:p>
            <a:endParaRPr kumimoji="1" lang="ja-JP" altLang="en-US" dirty="0"/>
          </a:p>
        </p:txBody>
      </p:sp>
      <p:sp>
        <p:nvSpPr>
          <p:cNvPr id="4" name="正方形/長方形 3">
            <a:extLst>
              <a:ext uri="{FF2B5EF4-FFF2-40B4-BE49-F238E27FC236}">
                <a16:creationId xmlns:a16="http://schemas.microsoft.com/office/drawing/2014/main" id="{3D453161-8366-0FFD-3D6A-B47EE44B9187}"/>
              </a:ext>
            </a:extLst>
          </p:cNvPr>
          <p:cNvSpPr/>
          <p:nvPr/>
        </p:nvSpPr>
        <p:spPr>
          <a:xfrm>
            <a:off x="4657476" y="2452053"/>
            <a:ext cx="2877048"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テキストを入力</a:t>
            </a:r>
          </a:p>
        </p:txBody>
      </p:sp>
      <p:sp>
        <p:nvSpPr>
          <p:cNvPr id="5" name="正方形/長方形 4">
            <a:extLst>
              <a:ext uri="{FF2B5EF4-FFF2-40B4-BE49-F238E27FC236}">
                <a16:creationId xmlns:a16="http://schemas.microsoft.com/office/drawing/2014/main" id="{F611868E-3A9A-A37E-CCF6-56041C72933A}"/>
              </a:ext>
            </a:extLst>
          </p:cNvPr>
          <p:cNvSpPr/>
          <p:nvPr/>
        </p:nvSpPr>
        <p:spPr>
          <a:xfrm>
            <a:off x="4657476" y="3552129"/>
            <a:ext cx="2877048"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ボタンを押す</a:t>
            </a:r>
          </a:p>
        </p:txBody>
      </p:sp>
      <p:sp>
        <p:nvSpPr>
          <p:cNvPr id="6" name="正方形/長方形 5">
            <a:extLst>
              <a:ext uri="{FF2B5EF4-FFF2-40B4-BE49-F238E27FC236}">
                <a16:creationId xmlns:a16="http://schemas.microsoft.com/office/drawing/2014/main" id="{9E8C3D5D-C8BA-DCD7-43E3-DE575B7ED7CA}"/>
              </a:ext>
            </a:extLst>
          </p:cNvPr>
          <p:cNvSpPr/>
          <p:nvPr/>
        </p:nvSpPr>
        <p:spPr>
          <a:xfrm>
            <a:off x="4657476" y="4652205"/>
            <a:ext cx="2877048"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dirty="0"/>
              <a:t>プログラムの関数の実行</a:t>
            </a:r>
            <a:endParaRPr kumimoji="1" lang="ja-JP" altLang="en-US" dirty="0"/>
          </a:p>
        </p:txBody>
      </p:sp>
      <p:sp>
        <p:nvSpPr>
          <p:cNvPr id="7" name="正方形/長方形 6">
            <a:extLst>
              <a:ext uri="{FF2B5EF4-FFF2-40B4-BE49-F238E27FC236}">
                <a16:creationId xmlns:a16="http://schemas.microsoft.com/office/drawing/2014/main" id="{9FE9AF24-568F-0FAF-F06F-C24676C75B55}"/>
              </a:ext>
            </a:extLst>
          </p:cNvPr>
          <p:cNvSpPr/>
          <p:nvPr/>
        </p:nvSpPr>
        <p:spPr>
          <a:xfrm>
            <a:off x="4657476" y="5752281"/>
            <a:ext cx="2877048"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ja-JP" dirty="0"/>
              <a:t>div</a:t>
            </a:r>
            <a:r>
              <a:rPr lang="ja-JP" altLang="en-US" dirty="0"/>
              <a:t>タグなどに結果を反映</a:t>
            </a:r>
            <a:endParaRPr kumimoji="1" lang="ja-JP" altLang="en-US" dirty="0"/>
          </a:p>
        </p:txBody>
      </p:sp>
    </p:spTree>
    <p:extLst>
      <p:ext uri="{BB962C8B-B14F-4D97-AF65-F5344CB8AC3E}">
        <p14:creationId xmlns:p14="http://schemas.microsoft.com/office/powerpoint/2010/main" val="119804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20B10-178D-79FB-1F02-E29F810DCFA0}"/>
              </a:ext>
            </a:extLst>
          </p:cNvPr>
          <p:cNvSpPr>
            <a:spLocks noGrp="1"/>
          </p:cNvSpPr>
          <p:nvPr>
            <p:ph type="title"/>
          </p:nvPr>
        </p:nvSpPr>
        <p:spPr/>
        <p:txBody>
          <a:bodyPr/>
          <a:lstStyle/>
          <a:p>
            <a:r>
              <a:rPr kumimoji="1" lang="en-US" altLang="ja-JP" dirty="0"/>
              <a:t>DOM</a:t>
            </a:r>
            <a:r>
              <a:rPr kumimoji="1" lang="ja-JP" altLang="en-US" dirty="0"/>
              <a:t>操作</a:t>
            </a:r>
          </a:p>
        </p:txBody>
      </p:sp>
      <p:sp>
        <p:nvSpPr>
          <p:cNvPr id="3" name="コンテンツ プレースホルダー 2">
            <a:extLst>
              <a:ext uri="{FF2B5EF4-FFF2-40B4-BE49-F238E27FC236}">
                <a16:creationId xmlns:a16="http://schemas.microsoft.com/office/drawing/2014/main" id="{C549C71F-1AAD-45FF-FAAF-82179277F35C}"/>
              </a:ext>
            </a:extLst>
          </p:cNvPr>
          <p:cNvSpPr>
            <a:spLocks noGrp="1"/>
          </p:cNvSpPr>
          <p:nvPr>
            <p:ph idx="1"/>
          </p:nvPr>
        </p:nvSpPr>
        <p:spPr/>
        <p:txBody>
          <a:bodyPr>
            <a:normAutofit/>
          </a:bodyPr>
          <a:lstStyle/>
          <a:p>
            <a:r>
              <a:rPr kumimoji="1" lang="en-US" altLang="ja-JP" dirty="0"/>
              <a:t>DOM</a:t>
            </a:r>
            <a:r>
              <a:rPr kumimoji="1" lang="ja-JP" altLang="en-US" dirty="0"/>
              <a:t>操作に必要なコード例</a:t>
            </a:r>
            <a:endParaRPr kumimoji="1" lang="en-US" altLang="ja-JP" dirty="0"/>
          </a:p>
          <a:p>
            <a:pPr marL="0" indent="0">
              <a:buNone/>
            </a:pPr>
            <a:r>
              <a:rPr kumimoji="1" lang="ja-JP" altLang="en-US" dirty="0"/>
              <a:t>関数の実行をするボタン</a:t>
            </a:r>
            <a:endParaRPr kumimoji="1" lang="en-US" altLang="ja-JP" dirty="0"/>
          </a:p>
          <a:p>
            <a:pPr marL="0" indent="0">
              <a:buNone/>
            </a:pPr>
            <a:endParaRPr kumimoji="1" lang="en-US" altLang="ja-JP" dirty="0"/>
          </a:p>
          <a:p>
            <a:pPr marL="0" indent="0">
              <a:buNone/>
            </a:pPr>
            <a:endParaRPr lang="en-US" altLang="ja-JP" dirty="0"/>
          </a:p>
          <a:p>
            <a:pPr marL="0" indent="0">
              <a:buNone/>
            </a:pPr>
            <a:r>
              <a:rPr kumimoji="1" lang="ja-JP" altLang="en-US" dirty="0"/>
              <a:t>値の読み込み</a:t>
            </a:r>
          </a:p>
        </p:txBody>
      </p:sp>
      <p:graphicFrame>
        <p:nvGraphicFramePr>
          <p:cNvPr id="4" name="表 4">
            <a:extLst>
              <a:ext uri="{FF2B5EF4-FFF2-40B4-BE49-F238E27FC236}">
                <a16:creationId xmlns:a16="http://schemas.microsoft.com/office/drawing/2014/main" id="{A7B4A73C-740F-5754-7B2B-230571E1C744}"/>
              </a:ext>
            </a:extLst>
          </p:cNvPr>
          <p:cNvGraphicFramePr>
            <a:graphicFrameLocks noGrp="1"/>
          </p:cNvGraphicFramePr>
          <p:nvPr>
            <p:extLst>
              <p:ext uri="{D42A27DB-BD31-4B8C-83A1-F6EECF244321}">
                <p14:modId xmlns:p14="http://schemas.microsoft.com/office/powerpoint/2010/main" val="3040079552"/>
              </p:ext>
            </p:extLst>
          </p:nvPr>
        </p:nvGraphicFramePr>
        <p:xfrm>
          <a:off x="2186166" y="2883232"/>
          <a:ext cx="8285701" cy="914400"/>
        </p:xfrm>
        <a:graphic>
          <a:graphicData uri="http://schemas.openxmlformats.org/drawingml/2006/table">
            <a:tbl>
              <a:tblPr firstRow="1" bandRow="1">
                <a:tableStyleId>{2D5ABB26-0587-4C30-8999-92F81FD0307C}</a:tableStyleId>
              </a:tblPr>
              <a:tblGrid>
                <a:gridCol w="2034554">
                  <a:extLst>
                    <a:ext uri="{9D8B030D-6E8A-4147-A177-3AD203B41FA5}">
                      <a16:colId xmlns:a16="http://schemas.microsoft.com/office/drawing/2014/main" val="2087082813"/>
                    </a:ext>
                  </a:extLst>
                </a:gridCol>
                <a:gridCol w="6251147">
                  <a:extLst>
                    <a:ext uri="{9D8B030D-6E8A-4147-A177-3AD203B41FA5}">
                      <a16:colId xmlns:a16="http://schemas.microsoft.com/office/drawing/2014/main" val="3642259618"/>
                    </a:ext>
                  </a:extLst>
                </a:gridCol>
              </a:tblGrid>
              <a:tr h="370840">
                <a:tc>
                  <a:txBody>
                    <a:bodyPr/>
                    <a:lstStyle/>
                    <a:p>
                      <a:r>
                        <a:rPr kumimoji="1" lang="en-US" altLang="ja-JP" sz="2400" dirty="0"/>
                        <a:t>HTML</a:t>
                      </a:r>
                      <a:endParaRPr kumimoji="1" lang="ja-JP" altLang="en-US" sz="2400" dirty="0"/>
                    </a:p>
                  </a:txBody>
                  <a:tcPr/>
                </a:tc>
                <a:tc>
                  <a:txBody>
                    <a:bodyPr/>
                    <a:lstStyle/>
                    <a:p>
                      <a:r>
                        <a:rPr kumimoji="1" lang="en-US" altLang="ja-JP" sz="2400" dirty="0"/>
                        <a:t>&lt;input type=“button” onclick=“</a:t>
                      </a:r>
                      <a:r>
                        <a:rPr kumimoji="1" lang="ja-JP" altLang="en-US" sz="2400" dirty="0"/>
                        <a:t>関数名</a:t>
                      </a:r>
                      <a:r>
                        <a:rPr kumimoji="1" lang="en-US" altLang="ja-JP" sz="2400" dirty="0"/>
                        <a:t>”()&gt;</a:t>
                      </a:r>
                      <a:endParaRPr kumimoji="1" lang="ja-JP" altLang="en-US" sz="2400" dirty="0"/>
                    </a:p>
                  </a:txBody>
                  <a:tcPr/>
                </a:tc>
                <a:extLst>
                  <a:ext uri="{0D108BD9-81ED-4DB2-BD59-A6C34878D82A}">
                    <a16:rowId xmlns:a16="http://schemas.microsoft.com/office/drawing/2014/main" val="740531471"/>
                  </a:ext>
                </a:extLst>
              </a:tr>
              <a:tr h="370840">
                <a:tc>
                  <a:txBody>
                    <a:bodyPr/>
                    <a:lstStyle/>
                    <a:p>
                      <a:r>
                        <a:rPr kumimoji="1" lang="en-US" altLang="ja-JP" sz="2400" dirty="0"/>
                        <a:t>JavaScript</a:t>
                      </a:r>
                      <a:endParaRPr kumimoji="1" lang="ja-JP" altLang="en-US" sz="2400" dirty="0"/>
                    </a:p>
                  </a:txBody>
                  <a:tcPr/>
                </a:tc>
                <a:tc>
                  <a:txBody>
                    <a:bodyPr/>
                    <a:lstStyle/>
                    <a:p>
                      <a:r>
                        <a:rPr kumimoji="1" lang="en-US" altLang="ja-JP" sz="2400" dirty="0"/>
                        <a:t>function </a:t>
                      </a:r>
                      <a:r>
                        <a:rPr kumimoji="1" lang="ja-JP" altLang="en-US" sz="2400" dirty="0"/>
                        <a:t>関数名</a:t>
                      </a:r>
                      <a:r>
                        <a:rPr kumimoji="1" lang="en-US" altLang="ja-JP" sz="2400" dirty="0"/>
                        <a:t>()</a:t>
                      </a:r>
                      <a:endParaRPr kumimoji="1" lang="ja-JP" altLang="en-US" sz="2400" dirty="0"/>
                    </a:p>
                  </a:txBody>
                  <a:tcPr/>
                </a:tc>
                <a:extLst>
                  <a:ext uri="{0D108BD9-81ED-4DB2-BD59-A6C34878D82A}">
                    <a16:rowId xmlns:a16="http://schemas.microsoft.com/office/drawing/2014/main" val="3540158933"/>
                  </a:ext>
                </a:extLst>
              </a:tr>
            </a:tbl>
          </a:graphicData>
        </a:graphic>
      </p:graphicFrame>
      <p:graphicFrame>
        <p:nvGraphicFramePr>
          <p:cNvPr id="5" name="表 4">
            <a:extLst>
              <a:ext uri="{FF2B5EF4-FFF2-40B4-BE49-F238E27FC236}">
                <a16:creationId xmlns:a16="http://schemas.microsoft.com/office/drawing/2014/main" id="{69F007D3-2984-D152-2C3C-6A139E50629A}"/>
              </a:ext>
            </a:extLst>
          </p:cNvPr>
          <p:cNvGraphicFramePr>
            <a:graphicFrameLocks noGrp="1"/>
          </p:cNvGraphicFramePr>
          <p:nvPr>
            <p:extLst>
              <p:ext uri="{D42A27DB-BD31-4B8C-83A1-F6EECF244321}">
                <p14:modId xmlns:p14="http://schemas.microsoft.com/office/powerpoint/2010/main" val="2267887816"/>
              </p:ext>
            </p:extLst>
          </p:nvPr>
        </p:nvGraphicFramePr>
        <p:xfrm>
          <a:off x="550848" y="4443343"/>
          <a:ext cx="11090303" cy="1645920"/>
        </p:xfrm>
        <a:graphic>
          <a:graphicData uri="http://schemas.openxmlformats.org/drawingml/2006/table">
            <a:tbl>
              <a:tblPr firstRow="1" bandRow="1">
                <a:tableStyleId>{2D5ABB26-0587-4C30-8999-92F81FD0307C}</a:tableStyleId>
              </a:tblPr>
              <a:tblGrid>
                <a:gridCol w="2723224">
                  <a:extLst>
                    <a:ext uri="{9D8B030D-6E8A-4147-A177-3AD203B41FA5}">
                      <a16:colId xmlns:a16="http://schemas.microsoft.com/office/drawing/2014/main" val="2087082813"/>
                    </a:ext>
                  </a:extLst>
                </a:gridCol>
                <a:gridCol w="8367079">
                  <a:extLst>
                    <a:ext uri="{9D8B030D-6E8A-4147-A177-3AD203B41FA5}">
                      <a16:colId xmlns:a16="http://schemas.microsoft.com/office/drawing/2014/main" val="3642259618"/>
                    </a:ext>
                  </a:extLst>
                </a:gridCol>
              </a:tblGrid>
              <a:tr h="370840">
                <a:tc>
                  <a:txBody>
                    <a:bodyPr/>
                    <a:lstStyle/>
                    <a:p>
                      <a:r>
                        <a:rPr kumimoji="1" lang="en-US" altLang="ja-JP" sz="2400" dirty="0"/>
                        <a:t>HTML</a:t>
                      </a:r>
                      <a:r>
                        <a:rPr kumimoji="1" lang="ja-JP" altLang="en-US" sz="2400" dirty="0"/>
                        <a:t>①</a:t>
                      </a:r>
                      <a:endParaRPr kumimoji="1" lang="en-US" altLang="ja-JP" sz="2400" dirty="0"/>
                    </a:p>
                    <a:p>
                      <a:r>
                        <a:rPr kumimoji="1" lang="en-US" altLang="ja-JP" sz="2400" dirty="0"/>
                        <a:t>HTML</a:t>
                      </a:r>
                      <a:r>
                        <a:rPr kumimoji="1" lang="ja-JP" altLang="en-US" sz="2400" dirty="0"/>
                        <a:t>②</a:t>
                      </a:r>
                    </a:p>
                  </a:txBody>
                  <a:tcPr/>
                </a:tc>
                <a:tc>
                  <a:txBody>
                    <a:bodyPr/>
                    <a:lstStyle/>
                    <a:p>
                      <a:r>
                        <a:rPr kumimoji="1" lang="en-US" altLang="ja-JP" sz="2400" dirty="0"/>
                        <a:t>&lt;input type=“text” id=“ID</a:t>
                      </a:r>
                      <a:r>
                        <a:rPr kumimoji="1" lang="ja-JP" altLang="en-US" sz="2400" dirty="0"/>
                        <a:t>名</a:t>
                      </a:r>
                      <a:r>
                        <a:rPr kumimoji="1" lang="en-US" altLang="ja-JP" sz="2400" dirty="0"/>
                        <a:t>”&gt;</a:t>
                      </a:r>
                    </a:p>
                    <a:p>
                      <a:r>
                        <a:rPr kumimoji="1" lang="en-US" altLang="ja-JP" sz="2400" dirty="0"/>
                        <a:t>&lt;div id=“ID</a:t>
                      </a:r>
                      <a:r>
                        <a:rPr kumimoji="1" lang="ja-JP" altLang="en-US" sz="2400" dirty="0"/>
                        <a:t>名</a:t>
                      </a:r>
                      <a:r>
                        <a:rPr kumimoji="1" lang="en-US" altLang="ja-JP" sz="2400" dirty="0"/>
                        <a:t>”&gt;</a:t>
                      </a:r>
                      <a:r>
                        <a:rPr kumimoji="1" lang="ja-JP" altLang="en-US" sz="2400" dirty="0"/>
                        <a:t>文字列</a:t>
                      </a:r>
                      <a:r>
                        <a:rPr kumimoji="1" lang="en-US" altLang="ja-JP" sz="2400" dirty="0"/>
                        <a:t>&lt;/div&gt;</a:t>
                      </a:r>
                      <a:endParaRPr kumimoji="1" lang="ja-JP" altLang="en-US" sz="2400" dirty="0"/>
                    </a:p>
                  </a:txBody>
                  <a:tcPr/>
                </a:tc>
                <a:extLst>
                  <a:ext uri="{0D108BD9-81ED-4DB2-BD59-A6C34878D82A}">
                    <a16:rowId xmlns:a16="http://schemas.microsoft.com/office/drawing/2014/main" val="740531471"/>
                  </a:ext>
                </a:extLst>
              </a:tr>
              <a:tr h="370840">
                <a:tc>
                  <a:txBody>
                    <a:bodyPr/>
                    <a:lstStyle/>
                    <a:p>
                      <a:r>
                        <a:rPr kumimoji="1" lang="en-US" altLang="ja-JP" sz="2400" dirty="0"/>
                        <a:t>JavaScript</a:t>
                      </a:r>
                      <a:r>
                        <a:rPr kumimoji="1" lang="ja-JP" altLang="en-US" sz="2400" dirty="0"/>
                        <a:t>①</a:t>
                      </a:r>
                      <a:endParaRPr kumimoji="1" lang="en-US" altLang="ja-JP" sz="2400" dirty="0"/>
                    </a:p>
                    <a:p>
                      <a:r>
                        <a:rPr kumimoji="1" lang="en-US" altLang="ja-JP" sz="2400" dirty="0"/>
                        <a:t>JavaScript</a:t>
                      </a:r>
                      <a:r>
                        <a:rPr kumimoji="1" lang="ja-JP" altLang="en-US" sz="2400" dirty="0"/>
                        <a:t>②</a:t>
                      </a:r>
                    </a:p>
                  </a:txBody>
                  <a:tcPr/>
                </a:tc>
                <a:tc>
                  <a:txBody>
                    <a:bodyPr/>
                    <a:lstStyle/>
                    <a:p>
                      <a:r>
                        <a:rPr kumimoji="1" lang="en-US" altLang="ja-JP" sz="2400" dirty="0"/>
                        <a:t>var </a:t>
                      </a:r>
                      <a:r>
                        <a:rPr kumimoji="1" lang="ja-JP" altLang="en-US" sz="2400" dirty="0"/>
                        <a:t>変数名 </a:t>
                      </a:r>
                      <a:r>
                        <a:rPr kumimoji="1" lang="en-US" altLang="ja-JP" sz="2400" dirty="0"/>
                        <a:t>= </a:t>
                      </a:r>
                      <a:r>
                        <a:rPr kumimoji="1" lang="en-US" altLang="ja-JP" sz="2400" dirty="0" err="1"/>
                        <a:t>document.getElementById</a:t>
                      </a:r>
                      <a:r>
                        <a:rPr kumimoji="1" lang="en-US" altLang="ja-JP" sz="2400" dirty="0"/>
                        <a:t>(ID</a:t>
                      </a:r>
                      <a:r>
                        <a:rPr kumimoji="1" lang="ja-JP" altLang="en-US" sz="2400" dirty="0"/>
                        <a:t>名</a:t>
                      </a:r>
                      <a:r>
                        <a:rPr kumimoji="1" lang="en-US" altLang="ja-JP" sz="2400" dirty="0"/>
                        <a:t>).value</a:t>
                      </a:r>
                    </a:p>
                    <a:p>
                      <a:r>
                        <a:rPr kumimoji="1" lang="en-US" altLang="ja-JP" sz="2400" dirty="0"/>
                        <a:t>var </a:t>
                      </a:r>
                      <a:r>
                        <a:rPr kumimoji="1" lang="ja-JP" altLang="en-US" sz="2400" dirty="0"/>
                        <a:t>変数名 </a:t>
                      </a:r>
                      <a:r>
                        <a:rPr kumimoji="1" lang="en-US" altLang="ja-JP" sz="2400" dirty="0"/>
                        <a:t>= </a:t>
                      </a:r>
                      <a:r>
                        <a:rPr kumimoji="1" lang="en-US" altLang="ja-JP" sz="2400" dirty="0" err="1"/>
                        <a:t>document.getElementById</a:t>
                      </a:r>
                      <a:r>
                        <a:rPr kumimoji="1" lang="en-US" altLang="ja-JP" sz="2400" dirty="0"/>
                        <a:t>(ID</a:t>
                      </a:r>
                      <a:r>
                        <a:rPr kumimoji="1" lang="ja-JP" altLang="en-US" sz="2400" dirty="0"/>
                        <a:t>名</a:t>
                      </a:r>
                      <a:r>
                        <a:rPr kumimoji="1" lang="en-US" altLang="ja-JP" sz="2400" dirty="0"/>
                        <a:t>).</a:t>
                      </a:r>
                      <a:r>
                        <a:rPr kumimoji="1" lang="en-US" altLang="ja-JP" sz="2400" dirty="0" err="1"/>
                        <a:t>innerHTML</a:t>
                      </a:r>
                      <a:endParaRPr kumimoji="1" lang="en-US" altLang="ja-JP" sz="2400" dirty="0"/>
                    </a:p>
                  </a:txBody>
                  <a:tcPr/>
                </a:tc>
                <a:extLst>
                  <a:ext uri="{0D108BD9-81ED-4DB2-BD59-A6C34878D82A}">
                    <a16:rowId xmlns:a16="http://schemas.microsoft.com/office/drawing/2014/main" val="3540158933"/>
                  </a:ext>
                </a:extLst>
              </a:tr>
            </a:tbl>
          </a:graphicData>
        </a:graphic>
      </p:graphicFrame>
    </p:spTree>
    <p:extLst>
      <p:ext uri="{BB962C8B-B14F-4D97-AF65-F5344CB8AC3E}">
        <p14:creationId xmlns:p14="http://schemas.microsoft.com/office/powerpoint/2010/main" val="3475386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20B10-178D-79FB-1F02-E29F810DCFA0}"/>
              </a:ext>
            </a:extLst>
          </p:cNvPr>
          <p:cNvSpPr>
            <a:spLocks noGrp="1"/>
          </p:cNvSpPr>
          <p:nvPr>
            <p:ph type="title"/>
          </p:nvPr>
        </p:nvSpPr>
        <p:spPr/>
        <p:txBody>
          <a:bodyPr/>
          <a:lstStyle/>
          <a:p>
            <a:r>
              <a:rPr kumimoji="1" lang="en-US" altLang="ja-JP" dirty="0"/>
              <a:t>DOM</a:t>
            </a:r>
            <a:r>
              <a:rPr kumimoji="1" lang="ja-JP" altLang="en-US" dirty="0"/>
              <a:t>操作</a:t>
            </a:r>
          </a:p>
        </p:txBody>
      </p:sp>
      <p:sp>
        <p:nvSpPr>
          <p:cNvPr id="3" name="コンテンツ プレースホルダー 2">
            <a:extLst>
              <a:ext uri="{FF2B5EF4-FFF2-40B4-BE49-F238E27FC236}">
                <a16:creationId xmlns:a16="http://schemas.microsoft.com/office/drawing/2014/main" id="{C549C71F-1AAD-45FF-FAAF-82179277F35C}"/>
              </a:ext>
            </a:extLst>
          </p:cNvPr>
          <p:cNvSpPr>
            <a:spLocks noGrp="1"/>
          </p:cNvSpPr>
          <p:nvPr>
            <p:ph idx="1"/>
          </p:nvPr>
        </p:nvSpPr>
        <p:spPr/>
        <p:txBody>
          <a:bodyPr>
            <a:normAutofit lnSpcReduction="10000"/>
          </a:bodyPr>
          <a:lstStyle/>
          <a:p>
            <a:r>
              <a:rPr kumimoji="1" lang="en-US" altLang="ja-JP" dirty="0"/>
              <a:t>DOM</a:t>
            </a:r>
            <a:r>
              <a:rPr kumimoji="1" lang="ja-JP" altLang="en-US" dirty="0"/>
              <a:t>操作に必要なコード例</a:t>
            </a:r>
            <a:endParaRPr kumimoji="1" lang="en-US" altLang="ja-JP" dirty="0"/>
          </a:p>
          <a:p>
            <a:pPr marL="0" indent="0">
              <a:buNone/>
            </a:pPr>
            <a:r>
              <a:rPr kumimoji="1" lang="ja-JP" altLang="en-US" dirty="0"/>
              <a:t>関数の結果を出力①</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kumimoji="1" lang="ja-JP" altLang="en-US" dirty="0"/>
              <a:t>実行すると</a:t>
            </a:r>
            <a:endParaRPr kumimoji="1" lang="en-US" altLang="ja-JP" dirty="0"/>
          </a:p>
          <a:p>
            <a:pPr marL="0" indent="0">
              <a:buNone/>
            </a:pPr>
            <a:r>
              <a:rPr kumimoji="1" lang="en-US" altLang="ja-JP" sz="2800" dirty="0"/>
              <a:t>&lt;div id=ID</a:t>
            </a:r>
            <a:r>
              <a:rPr kumimoji="1" lang="ja-JP" altLang="en-US" sz="2800" dirty="0"/>
              <a:t>名</a:t>
            </a:r>
            <a:r>
              <a:rPr kumimoji="1" lang="en-US" altLang="ja-JP" sz="2800" dirty="0"/>
              <a:t>&gt;</a:t>
            </a:r>
            <a:r>
              <a:rPr kumimoji="1" lang="ja-JP" altLang="en-US" sz="2800" dirty="0"/>
              <a:t>文字列</a:t>
            </a:r>
            <a:r>
              <a:rPr kumimoji="1" lang="en-US" altLang="ja-JP" sz="2800" dirty="0"/>
              <a:t>&lt;/div&gt;</a:t>
            </a:r>
          </a:p>
          <a:p>
            <a:pPr marL="0" indent="0">
              <a:buNone/>
            </a:pPr>
            <a:r>
              <a:rPr lang="ja-JP" altLang="en-US" dirty="0"/>
              <a:t>となる。なお、文字列は</a:t>
            </a:r>
            <a:r>
              <a:rPr lang="en-US" altLang="ja-JP" dirty="0"/>
              <a:t>HTML</a:t>
            </a:r>
            <a:r>
              <a:rPr lang="ja-JP" altLang="en-US" dirty="0"/>
              <a:t>。</a:t>
            </a:r>
            <a:endParaRPr kumimoji="1" lang="en-US" altLang="ja-JP" dirty="0"/>
          </a:p>
          <a:p>
            <a:pPr marL="0" indent="0">
              <a:buNone/>
            </a:pPr>
            <a:endParaRPr kumimoji="1" lang="en-US" altLang="ja-JP" dirty="0"/>
          </a:p>
          <a:p>
            <a:pPr marL="0" indent="0">
              <a:buNone/>
            </a:pPr>
            <a:endParaRPr lang="en-US" altLang="ja-JP" dirty="0"/>
          </a:p>
        </p:txBody>
      </p:sp>
      <p:graphicFrame>
        <p:nvGraphicFramePr>
          <p:cNvPr id="4" name="表 4">
            <a:extLst>
              <a:ext uri="{FF2B5EF4-FFF2-40B4-BE49-F238E27FC236}">
                <a16:creationId xmlns:a16="http://schemas.microsoft.com/office/drawing/2014/main" id="{A7B4A73C-740F-5754-7B2B-230571E1C744}"/>
              </a:ext>
            </a:extLst>
          </p:cNvPr>
          <p:cNvGraphicFramePr>
            <a:graphicFrameLocks noGrp="1"/>
          </p:cNvGraphicFramePr>
          <p:nvPr>
            <p:extLst>
              <p:ext uri="{D42A27DB-BD31-4B8C-83A1-F6EECF244321}">
                <p14:modId xmlns:p14="http://schemas.microsoft.com/office/powerpoint/2010/main" val="1525951241"/>
              </p:ext>
            </p:extLst>
          </p:nvPr>
        </p:nvGraphicFramePr>
        <p:xfrm>
          <a:off x="2088322" y="2843476"/>
          <a:ext cx="8015356" cy="1645920"/>
        </p:xfrm>
        <a:graphic>
          <a:graphicData uri="http://schemas.openxmlformats.org/drawingml/2006/table">
            <a:tbl>
              <a:tblPr firstRow="1" bandRow="1">
                <a:tableStyleId>{2D5ABB26-0587-4C30-8999-92F81FD0307C}</a:tableStyleId>
              </a:tblPr>
              <a:tblGrid>
                <a:gridCol w="1968171">
                  <a:extLst>
                    <a:ext uri="{9D8B030D-6E8A-4147-A177-3AD203B41FA5}">
                      <a16:colId xmlns:a16="http://schemas.microsoft.com/office/drawing/2014/main" val="2087082813"/>
                    </a:ext>
                  </a:extLst>
                </a:gridCol>
                <a:gridCol w="6047185">
                  <a:extLst>
                    <a:ext uri="{9D8B030D-6E8A-4147-A177-3AD203B41FA5}">
                      <a16:colId xmlns:a16="http://schemas.microsoft.com/office/drawing/2014/main" val="3642259618"/>
                    </a:ext>
                  </a:extLst>
                </a:gridCol>
              </a:tblGrid>
              <a:tr h="370840">
                <a:tc>
                  <a:txBody>
                    <a:bodyPr/>
                    <a:lstStyle/>
                    <a:p>
                      <a:r>
                        <a:rPr kumimoji="1" lang="en-US" altLang="ja-JP" sz="2400" dirty="0"/>
                        <a:t>HTML</a:t>
                      </a:r>
                      <a:endParaRPr kumimoji="1" lang="ja-JP" altLang="en-US" sz="2400" dirty="0"/>
                    </a:p>
                  </a:txBody>
                  <a:tcPr/>
                </a:tc>
                <a:tc>
                  <a:txBody>
                    <a:bodyPr/>
                    <a:lstStyle/>
                    <a:p>
                      <a:r>
                        <a:rPr kumimoji="1" lang="en-US" altLang="ja-JP" sz="2400" dirty="0"/>
                        <a:t>&lt;div id=“ID</a:t>
                      </a:r>
                      <a:r>
                        <a:rPr kumimoji="1" lang="ja-JP" altLang="en-US" sz="2400" dirty="0"/>
                        <a:t>名</a:t>
                      </a:r>
                      <a:r>
                        <a:rPr kumimoji="1" lang="en-US" altLang="ja-JP" sz="2400" dirty="0"/>
                        <a:t>”&gt;&lt;/div&gt;</a:t>
                      </a:r>
                      <a:endParaRPr kumimoji="1" lang="ja-JP" altLang="en-US" sz="2400" dirty="0"/>
                    </a:p>
                  </a:txBody>
                  <a:tcPr/>
                </a:tc>
                <a:extLst>
                  <a:ext uri="{0D108BD9-81ED-4DB2-BD59-A6C34878D82A}">
                    <a16:rowId xmlns:a16="http://schemas.microsoft.com/office/drawing/2014/main" val="740531471"/>
                  </a:ext>
                </a:extLst>
              </a:tr>
              <a:tr h="370840">
                <a:tc>
                  <a:txBody>
                    <a:bodyPr/>
                    <a:lstStyle/>
                    <a:p>
                      <a:r>
                        <a:rPr kumimoji="1" lang="en-US" altLang="ja-JP" sz="2400" dirty="0"/>
                        <a:t>JavaScript</a:t>
                      </a:r>
                      <a:endParaRPr kumimoji="1" lang="ja-JP" altLang="en-US" sz="2400" dirty="0"/>
                    </a:p>
                  </a:txBody>
                  <a:tcPr/>
                </a:tc>
                <a:tc>
                  <a:txBody>
                    <a:bodyPr/>
                    <a:lstStyle/>
                    <a:p>
                      <a:r>
                        <a:rPr kumimoji="1" lang="en-US" altLang="ja-JP" sz="2400" dirty="0"/>
                        <a:t>target = </a:t>
                      </a:r>
                      <a:r>
                        <a:rPr kumimoji="1" lang="en-US" altLang="ja-JP" sz="2400" dirty="0" err="1"/>
                        <a:t>document.getElementById</a:t>
                      </a:r>
                      <a:r>
                        <a:rPr kumimoji="1" lang="en-US" altLang="ja-JP" sz="2400" dirty="0"/>
                        <a:t>(ID</a:t>
                      </a:r>
                      <a:r>
                        <a:rPr kumimoji="1" lang="ja-JP" altLang="en-US" sz="2400" dirty="0"/>
                        <a:t>名</a:t>
                      </a:r>
                      <a:r>
                        <a:rPr kumimoji="1" lang="en-US" altLang="ja-JP" sz="2400" dirty="0"/>
                        <a:t>)</a:t>
                      </a:r>
                    </a:p>
                    <a:p>
                      <a:r>
                        <a:rPr kumimoji="1" lang="en-US" altLang="ja-JP" sz="2400" dirty="0"/>
                        <a:t>&lt;</a:t>
                      </a:r>
                      <a:r>
                        <a:rPr kumimoji="1" lang="ja-JP" altLang="en-US" sz="2400" dirty="0"/>
                        <a:t>中略</a:t>
                      </a:r>
                      <a:r>
                        <a:rPr kumimoji="1" lang="en-US" altLang="ja-JP" sz="2400" dirty="0"/>
                        <a:t>&gt;</a:t>
                      </a:r>
                    </a:p>
                    <a:p>
                      <a:r>
                        <a:rPr kumimoji="1" lang="en-US" altLang="ja-JP" sz="2400" dirty="0" err="1"/>
                        <a:t>target.innerHTML</a:t>
                      </a:r>
                      <a:r>
                        <a:rPr kumimoji="1" lang="en-US" altLang="ja-JP" sz="2400" dirty="0"/>
                        <a:t> = </a:t>
                      </a:r>
                      <a:r>
                        <a:rPr kumimoji="1" lang="ja-JP" altLang="en-US" sz="2400" dirty="0"/>
                        <a:t>文字列</a:t>
                      </a:r>
                    </a:p>
                  </a:txBody>
                  <a:tcPr/>
                </a:tc>
                <a:extLst>
                  <a:ext uri="{0D108BD9-81ED-4DB2-BD59-A6C34878D82A}">
                    <a16:rowId xmlns:a16="http://schemas.microsoft.com/office/drawing/2014/main" val="3540158933"/>
                  </a:ext>
                </a:extLst>
              </a:tr>
            </a:tbl>
          </a:graphicData>
        </a:graphic>
      </p:graphicFrame>
    </p:spTree>
    <p:extLst>
      <p:ext uri="{BB962C8B-B14F-4D97-AF65-F5344CB8AC3E}">
        <p14:creationId xmlns:p14="http://schemas.microsoft.com/office/powerpoint/2010/main" val="853036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420B10-178D-79FB-1F02-E29F810DCFA0}"/>
              </a:ext>
            </a:extLst>
          </p:cNvPr>
          <p:cNvSpPr>
            <a:spLocks noGrp="1"/>
          </p:cNvSpPr>
          <p:nvPr>
            <p:ph type="title"/>
          </p:nvPr>
        </p:nvSpPr>
        <p:spPr/>
        <p:txBody>
          <a:bodyPr/>
          <a:lstStyle/>
          <a:p>
            <a:r>
              <a:rPr kumimoji="1" lang="en-US" altLang="ja-JP" dirty="0"/>
              <a:t>DOM</a:t>
            </a:r>
            <a:r>
              <a:rPr kumimoji="1" lang="ja-JP" altLang="en-US" dirty="0"/>
              <a:t>操作</a:t>
            </a:r>
          </a:p>
        </p:txBody>
      </p:sp>
      <p:sp>
        <p:nvSpPr>
          <p:cNvPr id="3" name="コンテンツ プレースホルダー 2">
            <a:extLst>
              <a:ext uri="{FF2B5EF4-FFF2-40B4-BE49-F238E27FC236}">
                <a16:creationId xmlns:a16="http://schemas.microsoft.com/office/drawing/2014/main" id="{C549C71F-1AAD-45FF-FAAF-82179277F35C}"/>
              </a:ext>
            </a:extLst>
          </p:cNvPr>
          <p:cNvSpPr>
            <a:spLocks noGrp="1"/>
          </p:cNvSpPr>
          <p:nvPr>
            <p:ph idx="1"/>
          </p:nvPr>
        </p:nvSpPr>
        <p:spPr/>
        <p:txBody>
          <a:bodyPr>
            <a:normAutofit/>
          </a:bodyPr>
          <a:lstStyle/>
          <a:p>
            <a:r>
              <a:rPr kumimoji="1" lang="en-US" altLang="ja-JP" dirty="0"/>
              <a:t>DOM</a:t>
            </a:r>
            <a:r>
              <a:rPr kumimoji="1" lang="ja-JP" altLang="en-US" dirty="0"/>
              <a:t>操作に必要なコード例</a:t>
            </a:r>
            <a:endParaRPr kumimoji="1" lang="en-US" altLang="ja-JP" dirty="0"/>
          </a:p>
          <a:p>
            <a:pPr marL="0" indent="0">
              <a:buNone/>
            </a:pPr>
            <a:r>
              <a:rPr kumimoji="1" lang="ja-JP" altLang="en-US" dirty="0"/>
              <a:t>関数の結果を出力②</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kumimoji="1" lang="ja-JP" altLang="en-US" dirty="0"/>
              <a:t>実行すると</a:t>
            </a:r>
            <a:endParaRPr kumimoji="1" lang="en-US" altLang="ja-JP" dirty="0"/>
          </a:p>
          <a:p>
            <a:pPr marL="0" indent="0">
              <a:buNone/>
            </a:pPr>
            <a:r>
              <a:rPr kumimoji="1" lang="ja-JP" altLang="en-US" dirty="0"/>
              <a:t>テキストボックスの中に文字列が入る</a:t>
            </a:r>
            <a:endParaRPr kumimoji="1" lang="en-US" altLang="ja-JP" dirty="0"/>
          </a:p>
          <a:p>
            <a:pPr marL="0" indent="0">
              <a:buNone/>
            </a:pPr>
            <a:endParaRPr lang="en-US" altLang="ja-JP" dirty="0"/>
          </a:p>
        </p:txBody>
      </p:sp>
      <p:graphicFrame>
        <p:nvGraphicFramePr>
          <p:cNvPr id="4" name="表 4">
            <a:extLst>
              <a:ext uri="{FF2B5EF4-FFF2-40B4-BE49-F238E27FC236}">
                <a16:creationId xmlns:a16="http://schemas.microsoft.com/office/drawing/2014/main" id="{A7B4A73C-740F-5754-7B2B-230571E1C744}"/>
              </a:ext>
            </a:extLst>
          </p:cNvPr>
          <p:cNvGraphicFramePr>
            <a:graphicFrameLocks noGrp="1"/>
          </p:cNvGraphicFramePr>
          <p:nvPr>
            <p:extLst>
              <p:ext uri="{D42A27DB-BD31-4B8C-83A1-F6EECF244321}">
                <p14:modId xmlns:p14="http://schemas.microsoft.com/office/powerpoint/2010/main" val="1428436351"/>
              </p:ext>
            </p:extLst>
          </p:nvPr>
        </p:nvGraphicFramePr>
        <p:xfrm>
          <a:off x="2088322" y="2843476"/>
          <a:ext cx="8015356" cy="1645920"/>
        </p:xfrm>
        <a:graphic>
          <a:graphicData uri="http://schemas.openxmlformats.org/drawingml/2006/table">
            <a:tbl>
              <a:tblPr firstRow="1" bandRow="1">
                <a:tableStyleId>{2D5ABB26-0587-4C30-8999-92F81FD0307C}</a:tableStyleId>
              </a:tblPr>
              <a:tblGrid>
                <a:gridCol w="1968171">
                  <a:extLst>
                    <a:ext uri="{9D8B030D-6E8A-4147-A177-3AD203B41FA5}">
                      <a16:colId xmlns:a16="http://schemas.microsoft.com/office/drawing/2014/main" val="2087082813"/>
                    </a:ext>
                  </a:extLst>
                </a:gridCol>
                <a:gridCol w="6047185">
                  <a:extLst>
                    <a:ext uri="{9D8B030D-6E8A-4147-A177-3AD203B41FA5}">
                      <a16:colId xmlns:a16="http://schemas.microsoft.com/office/drawing/2014/main" val="3642259618"/>
                    </a:ext>
                  </a:extLst>
                </a:gridCol>
              </a:tblGrid>
              <a:tr h="370840">
                <a:tc>
                  <a:txBody>
                    <a:bodyPr/>
                    <a:lstStyle/>
                    <a:p>
                      <a:r>
                        <a:rPr kumimoji="1" lang="en-US" altLang="ja-JP" sz="2400" dirty="0"/>
                        <a:t>HTML</a:t>
                      </a:r>
                      <a:endParaRPr kumimoji="1" lang="ja-JP" altLang="en-US" sz="2400" dirty="0"/>
                    </a:p>
                  </a:txBody>
                  <a:tcPr/>
                </a:tc>
                <a:tc>
                  <a:txBody>
                    <a:bodyPr/>
                    <a:lstStyle/>
                    <a:p>
                      <a:r>
                        <a:rPr kumimoji="1" lang="en-US" altLang="ja-JP" sz="2400" dirty="0"/>
                        <a:t>&lt;input type=“text” id=ID</a:t>
                      </a:r>
                      <a:r>
                        <a:rPr kumimoji="1" lang="ja-JP" altLang="en-US" sz="2400" dirty="0"/>
                        <a:t>名</a:t>
                      </a:r>
                      <a:r>
                        <a:rPr kumimoji="1" lang="en-US" altLang="ja-JP" sz="2400" dirty="0"/>
                        <a:t>&gt;</a:t>
                      </a:r>
                      <a:endParaRPr kumimoji="1" lang="ja-JP" altLang="en-US" sz="2400" dirty="0"/>
                    </a:p>
                  </a:txBody>
                  <a:tcPr/>
                </a:tc>
                <a:extLst>
                  <a:ext uri="{0D108BD9-81ED-4DB2-BD59-A6C34878D82A}">
                    <a16:rowId xmlns:a16="http://schemas.microsoft.com/office/drawing/2014/main" val="740531471"/>
                  </a:ext>
                </a:extLst>
              </a:tr>
              <a:tr h="370840">
                <a:tc>
                  <a:txBody>
                    <a:bodyPr/>
                    <a:lstStyle/>
                    <a:p>
                      <a:r>
                        <a:rPr kumimoji="1" lang="en-US" altLang="ja-JP" sz="2400" dirty="0"/>
                        <a:t>JavaScript</a:t>
                      </a:r>
                      <a:endParaRPr kumimoji="1" lang="ja-JP" altLang="en-US" sz="2400" dirty="0"/>
                    </a:p>
                  </a:txBody>
                  <a:tcPr/>
                </a:tc>
                <a:tc>
                  <a:txBody>
                    <a:bodyPr/>
                    <a:lstStyle/>
                    <a:p>
                      <a:r>
                        <a:rPr kumimoji="1" lang="en-US" altLang="ja-JP" sz="2400" dirty="0"/>
                        <a:t>target = </a:t>
                      </a:r>
                      <a:r>
                        <a:rPr kumimoji="1" lang="en-US" altLang="ja-JP" sz="2400" dirty="0" err="1"/>
                        <a:t>document.getElementById</a:t>
                      </a:r>
                      <a:r>
                        <a:rPr kumimoji="1" lang="en-US" altLang="ja-JP" sz="2400" dirty="0"/>
                        <a:t>(ID</a:t>
                      </a:r>
                      <a:r>
                        <a:rPr kumimoji="1" lang="ja-JP" altLang="en-US" sz="2400" dirty="0"/>
                        <a:t>名</a:t>
                      </a:r>
                      <a:r>
                        <a:rPr kumimoji="1" lang="en-US" altLang="ja-JP" sz="2400" dirty="0"/>
                        <a:t>)</a:t>
                      </a:r>
                    </a:p>
                    <a:p>
                      <a:r>
                        <a:rPr kumimoji="1" lang="en-US" altLang="ja-JP" sz="2400" dirty="0"/>
                        <a:t>&lt;</a:t>
                      </a:r>
                      <a:r>
                        <a:rPr kumimoji="1" lang="ja-JP" altLang="en-US" sz="2400" dirty="0"/>
                        <a:t>中略</a:t>
                      </a:r>
                      <a:r>
                        <a:rPr kumimoji="1" lang="en-US" altLang="ja-JP" sz="2400" dirty="0"/>
                        <a:t>&gt;</a:t>
                      </a:r>
                    </a:p>
                    <a:p>
                      <a:r>
                        <a:rPr kumimoji="1" lang="en-US" altLang="ja-JP" sz="2400" dirty="0" err="1"/>
                        <a:t>target.value</a:t>
                      </a:r>
                      <a:r>
                        <a:rPr kumimoji="1" lang="en-US" altLang="ja-JP" sz="2400" dirty="0"/>
                        <a:t> = </a:t>
                      </a:r>
                      <a:r>
                        <a:rPr kumimoji="1" lang="ja-JP" altLang="en-US" sz="2400" dirty="0"/>
                        <a:t>文字列</a:t>
                      </a:r>
                    </a:p>
                  </a:txBody>
                  <a:tcPr/>
                </a:tc>
                <a:extLst>
                  <a:ext uri="{0D108BD9-81ED-4DB2-BD59-A6C34878D82A}">
                    <a16:rowId xmlns:a16="http://schemas.microsoft.com/office/drawing/2014/main" val="3540158933"/>
                  </a:ext>
                </a:extLst>
              </a:tr>
            </a:tbl>
          </a:graphicData>
        </a:graphic>
      </p:graphicFrame>
    </p:spTree>
    <p:extLst>
      <p:ext uri="{BB962C8B-B14F-4D97-AF65-F5344CB8AC3E}">
        <p14:creationId xmlns:p14="http://schemas.microsoft.com/office/powerpoint/2010/main" val="219402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ECE23-B8F8-24A4-CCBD-0A0B280C7A14}"/>
              </a:ext>
            </a:extLst>
          </p:cNvPr>
          <p:cNvSpPr>
            <a:spLocks noGrp="1"/>
          </p:cNvSpPr>
          <p:nvPr>
            <p:ph type="title"/>
          </p:nvPr>
        </p:nvSpPr>
        <p:spPr/>
        <p:txBody>
          <a:bodyPr/>
          <a:lstStyle/>
          <a:p>
            <a:r>
              <a:rPr kumimoji="1" lang="en-US" altLang="ja-JP" dirty="0"/>
              <a:t>DOM</a:t>
            </a:r>
            <a:r>
              <a:rPr kumimoji="1" lang="ja-JP" altLang="en-US" dirty="0"/>
              <a:t>操作</a:t>
            </a:r>
          </a:p>
        </p:txBody>
      </p:sp>
      <p:sp>
        <p:nvSpPr>
          <p:cNvPr id="3" name="コンテンツ プレースホルダー 2">
            <a:extLst>
              <a:ext uri="{FF2B5EF4-FFF2-40B4-BE49-F238E27FC236}">
                <a16:creationId xmlns:a16="http://schemas.microsoft.com/office/drawing/2014/main" id="{081B0510-E0E3-E931-AAB6-7DCEE2E846CF}"/>
              </a:ext>
            </a:extLst>
          </p:cNvPr>
          <p:cNvSpPr>
            <a:spLocks noGrp="1"/>
          </p:cNvSpPr>
          <p:nvPr>
            <p:ph idx="1"/>
          </p:nvPr>
        </p:nvSpPr>
        <p:spPr>
          <a:xfrm>
            <a:off x="838199" y="1825624"/>
            <a:ext cx="10691191" cy="5123815"/>
          </a:xfrm>
        </p:spPr>
        <p:txBody>
          <a:bodyPr>
            <a:normAutofit/>
          </a:bodyPr>
          <a:lstStyle/>
          <a:p>
            <a:r>
              <a:rPr kumimoji="1" lang="en-US" altLang="ja-JP" dirty="0"/>
              <a:t>DOM</a:t>
            </a:r>
            <a:r>
              <a:rPr kumimoji="1" lang="ja-JP" altLang="en-US" dirty="0"/>
              <a:t>操作で</a:t>
            </a:r>
            <a:r>
              <a:rPr kumimoji="1" lang="en-US" altLang="ja-JP" dirty="0" err="1"/>
              <a:t>FizzBuzz</a:t>
            </a:r>
            <a:r>
              <a:rPr kumimoji="1" lang="ja-JP" altLang="en-US" dirty="0"/>
              <a:t>を実装</a:t>
            </a:r>
            <a:endParaRPr kumimoji="1" lang="en-US" altLang="ja-JP" dirty="0"/>
          </a:p>
          <a:p>
            <a:pPr marL="0" indent="0">
              <a:buNone/>
            </a:pPr>
            <a:r>
              <a:rPr lang="ja-JP" altLang="en-US" dirty="0"/>
              <a:t>ボタンを押したときに</a:t>
            </a:r>
            <a:r>
              <a:rPr lang="en-US" altLang="ja-JP" dirty="0"/>
              <a:t>0</a:t>
            </a:r>
            <a:r>
              <a:rPr lang="ja-JP" altLang="en-US" dirty="0"/>
              <a:t>からテキストボックスに入力されている数値までの中で</a:t>
            </a:r>
            <a:endParaRPr lang="en-US" altLang="ja-JP" dirty="0"/>
          </a:p>
          <a:p>
            <a:pPr>
              <a:buFont typeface="Wingdings" panose="05000000000000000000" pitchFamily="2" charset="2"/>
              <a:buChar char="ü"/>
            </a:pPr>
            <a:r>
              <a:rPr lang="en-US" altLang="ja-JP" dirty="0"/>
              <a:t>3</a:t>
            </a:r>
            <a:r>
              <a:rPr lang="ja-JP" altLang="en-US" dirty="0"/>
              <a:t>の倍数なら「</a:t>
            </a:r>
            <a:r>
              <a:rPr lang="en-US" altLang="ja-JP" dirty="0"/>
              <a:t>Fizz</a:t>
            </a:r>
            <a:r>
              <a:rPr lang="ja-JP" altLang="en-US" dirty="0"/>
              <a:t>」を出力</a:t>
            </a:r>
            <a:endParaRPr lang="en-US" altLang="ja-JP" dirty="0"/>
          </a:p>
          <a:p>
            <a:pPr>
              <a:buFont typeface="Wingdings" panose="05000000000000000000" pitchFamily="2" charset="2"/>
              <a:buChar char="ü"/>
            </a:pPr>
            <a:r>
              <a:rPr lang="en-US" altLang="ja-JP" dirty="0"/>
              <a:t>5</a:t>
            </a:r>
            <a:r>
              <a:rPr lang="ja-JP" altLang="en-US" dirty="0"/>
              <a:t>の倍数なら「</a:t>
            </a:r>
            <a:r>
              <a:rPr lang="en-US" altLang="ja-JP" dirty="0"/>
              <a:t>Buzz</a:t>
            </a:r>
            <a:r>
              <a:rPr lang="ja-JP" altLang="en-US" dirty="0"/>
              <a:t>」を出力</a:t>
            </a:r>
            <a:endParaRPr lang="en-US" altLang="ja-JP" dirty="0"/>
          </a:p>
          <a:p>
            <a:pPr>
              <a:buFont typeface="Wingdings" panose="05000000000000000000" pitchFamily="2" charset="2"/>
              <a:buChar char="ü"/>
            </a:pPr>
            <a:r>
              <a:rPr lang="en-US" altLang="ja-JP" dirty="0"/>
              <a:t>3</a:t>
            </a:r>
            <a:r>
              <a:rPr lang="ja-JP" altLang="en-US" dirty="0"/>
              <a:t>の倍数かつ</a:t>
            </a:r>
            <a:r>
              <a:rPr lang="en-US" altLang="ja-JP" dirty="0"/>
              <a:t>5</a:t>
            </a:r>
            <a:r>
              <a:rPr lang="ja-JP" altLang="en-US" dirty="0"/>
              <a:t>の倍数なら「</a:t>
            </a:r>
            <a:r>
              <a:rPr lang="en-US" altLang="ja-JP" dirty="0" err="1"/>
              <a:t>FizzBuzz</a:t>
            </a:r>
            <a:r>
              <a:rPr lang="ja-JP" altLang="en-US" dirty="0"/>
              <a:t>」を出力</a:t>
            </a:r>
            <a:endParaRPr lang="en-US" altLang="ja-JP" dirty="0"/>
          </a:p>
          <a:p>
            <a:pPr>
              <a:buFont typeface="Wingdings" panose="05000000000000000000" pitchFamily="2" charset="2"/>
              <a:buChar char="ü"/>
            </a:pPr>
            <a:r>
              <a:rPr lang="ja-JP" altLang="en-US" dirty="0"/>
              <a:t>いずれでもなければ数値をそのまま出力</a:t>
            </a:r>
            <a:endParaRPr lang="en-US" altLang="ja-JP" dirty="0"/>
          </a:p>
          <a:p>
            <a:pPr marL="0" indent="0">
              <a:buNone/>
            </a:pPr>
            <a:r>
              <a:rPr kumimoji="1" lang="ja-JP" altLang="en-US" dirty="0"/>
              <a:t>の</a:t>
            </a:r>
            <a:r>
              <a:rPr lang="en-US" altLang="ja-JP" dirty="0"/>
              <a:t>DOM</a:t>
            </a:r>
            <a:r>
              <a:rPr lang="ja-JP" altLang="en-US" dirty="0"/>
              <a:t>操作</a:t>
            </a:r>
            <a:r>
              <a:rPr kumimoji="1" lang="ja-JP" altLang="en-US" dirty="0"/>
              <a:t>を作成する。</a:t>
            </a:r>
            <a:endParaRPr kumimoji="1" lang="en-US" altLang="ja-JP" dirty="0"/>
          </a:p>
          <a:p>
            <a:pPr marL="0" indent="0">
              <a:buNone/>
            </a:pPr>
            <a:endParaRPr lang="en-US" altLang="ja-JP" dirty="0"/>
          </a:p>
          <a:p>
            <a:pPr marL="0" indent="0">
              <a:buNone/>
            </a:pPr>
            <a:r>
              <a:rPr kumimoji="1" lang="en-US" altLang="ja-JP" dirty="0"/>
              <a:t>※</a:t>
            </a:r>
            <a:r>
              <a:rPr kumimoji="1" lang="ja-JP" altLang="en-US" dirty="0"/>
              <a:t>今回に限り</a:t>
            </a:r>
            <a:r>
              <a:rPr kumimoji="1" lang="en-US" altLang="ja-JP" dirty="0"/>
              <a:t>html</a:t>
            </a:r>
            <a:r>
              <a:rPr kumimoji="1" lang="ja-JP" altLang="en-US" dirty="0"/>
              <a:t>ファイルを開いて実行する</a:t>
            </a:r>
            <a:r>
              <a:rPr kumimoji="1" lang="en-US" altLang="ja-JP" dirty="0"/>
              <a:t>(Python</a:t>
            </a:r>
            <a:r>
              <a:rPr kumimoji="1" lang="ja-JP" altLang="en-US" dirty="0"/>
              <a:t>は使わない</a:t>
            </a:r>
            <a:r>
              <a:rPr kumimoji="1" lang="en-US" altLang="ja-JP" dirty="0"/>
              <a:t>)</a:t>
            </a:r>
            <a:endParaRPr kumimoji="1" lang="ja-JP" altLang="en-US" dirty="0"/>
          </a:p>
        </p:txBody>
      </p:sp>
    </p:spTree>
    <p:extLst>
      <p:ext uri="{BB962C8B-B14F-4D97-AF65-F5344CB8AC3E}">
        <p14:creationId xmlns:p14="http://schemas.microsoft.com/office/powerpoint/2010/main" val="3987122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346ABF4D-A51E-B8F2-B164-399F689B224E}"/>
              </a:ext>
            </a:extLst>
          </p:cNvPr>
          <p:cNvPicPr>
            <a:picLocks noChangeAspect="1"/>
          </p:cNvPicPr>
          <p:nvPr/>
        </p:nvPicPr>
        <p:blipFill>
          <a:blip r:embed="rId3"/>
          <a:stretch>
            <a:fillRect/>
          </a:stretch>
        </p:blipFill>
        <p:spPr>
          <a:xfrm>
            <a:off x="3169921" y="2220791"/>
            <a:ext cx="5858367" cy="4451986"/>
          </a:xfrm>
          <a:prstGeom prst="rect">
            <a:avLst/>
          </a:prstGeom>
        </p:spPr>
      </p:pic>
      <p:sp>
        <p:nvSpPr>
          <p:cNvPr id="2" name="タイトル 1">
            <a:extLst>
              <a:ext uri="{FF2B5EF4-FFF2-40B4-BE49-F238E27FC236}">
                <a16:creationId xmlns:a16="http://schemas.microsoft.com/office/drawing/2014/main" id="{F296D4AE-1D95-2B0E-7775-50516D19D2BA}"/>
              </a:ext>
            </a:extLst>
          </p:cNvPr>
          <p:cNvSpPr>
            <a:spLocks noGrp="1"/>
          </p:cNvSpPr>
          <p:nvPr>
            <p:ph type="title"/>
          </p:nvPr>
        </p:nvSpPr>
        <p:spPr/>
        <p:txBody>
          <a:bodyPr/>
          <a:lstStyle/>
          <a:p>
            <a:r>
              <a:rPr kumimoji="1" lang="en-US" altLang="ja-JP" dirty="0"/>
              <a:t>DOM</a:t>
            </a:r>
            <a:r>
              <a:rPr kumimoji="1" lang="ja-JP" altLang="en-US" dirty="0"/>
              <a:t>操作</a:t>
            </a:r>
          </a:p>
        </p:txBody>
      </p:sp>
      <p:sp>
        <p:nvSpPr>
          <p:cNvPr id="3" name="コンテンツ プレースホルダー 2">
            <a:extLst>
              <a:ext uri="{FF2B5EF4-FFF2-40B4-BE49-F238E27FC236}">
                <a16:creationId xmlns:a16="http://schemas.microsoft.com/office/drawing/2014/main" id="{29B9D53F-5E00-5858-1040-DE86598B2139}"/>
              </a:ext>
            </a:extLst>
          </p:cNvPr>
          <p:cNvSpPr>
            <a:spLocks noGrp="1"/>
          </p:cNvSpPr>
          <p:nvPr>
            <p:ph idx="1"/>
          </p:nvPr>
        </p:nvSpPr>
        <p:spPr/>
        <p:txBody>
          <a:bodyPr/>
          <a:lstStyle/>
          <a:p>
            <a:r>
              <a:rPr kumimoji="1" lang="en-US" altLang="ja-JP" dirty="0"/>
              <a:t>DOM</a:t>
            </a:r>
            <a:r>
              <a:rPr kumimoji="1" lang="ja-JP" altLang="en-US" dirty="0"/>
              <a:t>操作で</a:t>
            </a:r>
            <a:r>
              <a:rPr kumimoji="1" lang="en-US" altLang="ja-JP" dirty="0" err="1"/>
              <a:t>FizzBuzz</a:t>
            </a:r>
            <a:r>
              <a:rPr kumimoji="1" lang="ja-JP" altLang="en-US" dirty="0"/>
              <a:t>を実装</a:t>
            </a:r>
            <a:r>
              <a:rPr lang="en-US" altLang="ja-JP" dirty="0"/>
              <a:t>(</a:t>
            </a:r>
            <a:r>
              <a:rPr lang="ja-JP" altLang="en-US" dirty="0"/>
              <a:t>コード</a:t>
            </a:r>
            <a:r>
              <a:rPr lang="en-US" altLang="ja-JP" dirty="0"/>
              <a:t>)</a:t>
            </a:r>
            <a:endParaRPr kumimoji="1" lang="en-US" altLang="ja-JP" dirty="0"/>
          </a:p>
        </p:txBody>
      </p:sp>
      <p:sp>
        <p:nvSpPr>
          <p:cNvPr id="6" name="テキスト ボックス 5">
            <a:extLst>
              <a:ext uri="{FF2B5EF4-FFF2-40B4-BE49-F238E27FC236}">
                <a16:creationId xmlns:a16="http://schemas.microsoft.com/office/drawing/2014/main" id="{A35CCF67-3909-5D12-5C66-7F39A04A7804}"/>
              </a:ext>
            </a:extLst>
          </p:cNvPr>
          <p:cNvSpPr txBox="1"/>
          <p:nvPr/>
        </p:nvSpPr>
        <p:spPr>
          <a:xfrm>
            <a:off x="5368005" y="5543023"/>
            <a:ext cx="1569660" cy="369332"/>
          </a:xfrm>
          <a:prstGeom prst="rect">
            <a:avLst/>
          </a:prstGeom>
          <a:solidFill>
            <a:schemeClr val="bg1"/>
          </a:solidFill>
          <a:ln>
            <a:solidFill>
              <a:schemeClr val="tx1"/>
            </a:solidFill>
          </a:ln>
        </p:spPr>
        <p:txBody>
          <a:bodyPr wrap="none" rtlCol="0">
            <a:spAutoFit/>
          </a:bodyPr>
          <a:lstStyle/>
          <a:p>
            <a:r>
              <a:rPr kumimoji="1" lang="ja-JP" altLang="en-US" dirty="0"/>
              <a:t>データの入力</a:t>
            </a:r>
          </a:p>
        </p:txBody>
      </p:sp>
      <p:cxnSp>
        <p:nvCxnSpPr>
          <p:cNvPr id="8" name="コネクタ: カギ線 7">
            <a:extLst>
              <a:ext uri="{FF2B5EF4-FFF2-40B4-BE49-F238E27FC236}">
                <a16:creationId xmlns:a16="http://schemas.microsoft.com/office/drawing/2014/main" id="{7FB4A7C4-338B-423F-4B8C-145FD6022C71}"/>
              </a:ext>
            </a:extLst>
          </p:cNvPr>
          <p:cNvCxnSpPr>
            <a:cxnSpLocks/>
            <a:stCxn id="6" idx="1"/>
          </p:cNvCxnSpPr>
          <p:nvPr/>
        </p:nvCxnSpPr>
        <p:spPr>
          <a:xfrm rot="10800000" flipV="1">
            <a:off x="5201027" y="5727689"/>
            <a:ext cx="166978" cy="32729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84D81597-0E53-E887-4ECF-1CF039856A88}"/>
              </a:ext>
            </a:extLst>
          </p:cNvPr>
          <p:cNvSpPr txBox="1"/>
          <p:nvPr/>
        </p:nvSpPr>
        <p:spPr>
          <a:xfrm>
            <a:off x="9853052" y="5960885"/>
            <a:ext cx="1338828" cy="369332"/>
          </a:xfrm>
          <a:prstGeom prst="rect">
            <a:avLst/>
          </a:prstGeom>
          <a:solidFill>
            <a:schemeClr val="bg1"/>
          </a:solidFill>
          <a:ln>
            <a:solidFill>
              <a:schemeClr val="tx1"/>
            </a:solidFill>
          </a:ln>
        </p:spPr>
        <p:txBody>
          <a:bodyPr wrap="none" rtlCol="0">
            <a:spAutoFit/>
          </a:bodyPr>
          <a:lstStyle/>
          <a:p>
            <a:r>
              <a:rPr lang="ja-JP" altLang="en-US" dirty="0"/>
              <a:t>実行ボタン</a:t>
            </a:r>
            <a:endParaRPr kumimoji="1" lang="ja-JP" altLang="en-US" dirty="0"/>
          </a:p>
        </p:txBody>
      </p:sp>
      <p:cxnSp>
        <p:nvCxnSpPr>
          <p:cNvPr id="18" name="直線矢印コネクタ 17">
            <a:extLst>
              <a:ext uri="{FF2B5EF4-FFF2-40B4-BE49-F238E27FC236}">
                <a16:creationId xmlns:a16="http://schemas.microsoft.com/office/drawing/2014/main" id="{2B5804DA-9A5C-1A2D-01C3-E81F56CDB29A}"/>
              </a:ext>
            </a:extLst>
          </p:cNvPr>
          <p:cNvCxnSpPr>
            <a:cxnSpLocks/>
            <a:stCxn id="16" idx="1"/>
          </p:cNvCxnSpPr>
          <p:nvPr/>
        </p:nvCxnSpPr>
        <p:spPr>
          <a:xfrm flipH="1" flipV="1">
            <a:off x="8985085" y="6144572"/>
            <a:ext cx="867967" cy="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9A66B57-9320-DC30-154C-16758146B861}"/>
              </a:ext>
            </a:extLst>
          </p:cNvPr>
          <p:cNvSpPr txBox="1"/>
          <p:nvPr/>
        </p:nvSpPr>
        <p:spPr>
          <a:xfrm>
            <a:off x="5426764" y="6407269"/>
            <a:ext cx="1800493" cy="369332"/>
          </a:xfrm>
          <a:prstGeom prst="rect">
            <a:avLst/>
          </a:prstGeom>
          <a:solidFill>
            <a:schemeClr val="bg1"/>
          </a:solidFill>
          <a:ln>
            <a:solidFill>
              <a:schemeClr val="tx1"/>
            </a:solidFill>
          </a:ln>
        </p:spPr>
        <p:txBody>
          <a:bodyPr wrap="none" rtlCol="0">
            <a:spAutoFit/>
          </a:bodyPr>
          <a:lstStyle/>
          <a:p>
            <a:r>
              <a:rPr kumimoji="1" lang="ja-JP" altLang="en-US" dirty="0"/>
              <a:t>データの出力先</a:t>
            </a:r>
          </a:p>
        </p:txBody>
      </p:sp>
      <p:cxnSp>
        <p:nvCxnSpPr>
          <p:cNvPr id="25" name="コネクタ: カギ線 24">
            <a:extLst>
              <a:ext uri="{FF2B5EF4-FFF2-40B4-BE49-F238E27FC236}">
                <a16:creationId xmlns:a16="http://schemas.microsoft.com/office/drawing/2014/main" id="{F7AFB9E3-2375-6F22-80DD-8527E1BF513A}"/>
              </a:ext>
            </a:extLst>
          </p:cNvPr>
          <p:cNvCxnSpPr>
            <a:cxnSpLocks/>
            <a:stCxn id="20" idx="1"/>
          </p:cNvCxnSpPr>
          <p:nvPr/>
        </p:nvCxnSpPr>
        <p:spPr>
          <a:xfrm rot="10800000">
            <a:off x="4625008" y="6358317"/>
            <a:ext cx="801757" cy="233618"/>
          </a:xfrm>
          <a:prstGeom prst="bentConnector3">
            <a:avLst>
              <a:gd name="adj1" fmla="val 10057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0EAC0630-F0C5-C43C-5760-33DC26605B7C}"/>
              </a:ext>
            </a:extLst>
          </p:cNvPr>
          <p:cNvSpPr txBox="1"/>
          <p:nvPr/>
        </p:nvSpPr>
        <p:spPr>
          <a:xfrm>
            <a:off x="7934359" y="3039228"/>
            <a:ext cx="2039341" cy="369332"/>
          </a:xfrm>
          <a:prstGeom prst="rect">
            <a:avLst/>
          </a:prstGeom>
          <a:solidFill>
            <a:schemeClr val="bg1"/>
          </a:solidFill>
          <a:ln>
            <a:solidFill>
              <a:schemeClr val="tx1"/>
            </a:solidFill>
          </a:ln>
        </p:spPr>
        <p:txBody>
          <a:bodyPr wrap="none" rtlCol="0">
            <a:spAutoFit/>
          </a:bodyPr>
          <a:lstStyle/>
          <a:p>
            <a:r>
              <a:rPr kumimoji="1" lang="ja-JP" altLang="en-US" dirty="0"/>
              <a:t>出力先の</a:t>
            </a:r>
            <a:r>
              <a:rPr kumimoji="1" lang="en-US" altLang="ja-JP" dirty="0"/>
              <a:t>ID</a:t>
            </a:r>
            <a:r>
              <a:rPr kumimoji="1" lang="ja-JP" altLang="en-US" dirty="0"/>
              <a:t>を指定</a:t>
            </a:r>
          </a:p>
        </p:txBody>
      </p:sp>
      <p:cxnSp>
        <p:nvCxnSpPr>
          <p:cNvPr id="32" name="直線矢印コネクタ 31">
            <a:extLst>
              <a:ext uri="{FF2B5EF4-FFF2-40B4-BE49-F238E27FC236}">
                <a16:creationId xmlns:a16="http://schemas.microsoft.com/office/drawing/2014/main" id="{EAEE64DD-CF68-D6A6-11F7-E55F955DD3AF}"/>
              </a:ext>
            </a:extLst>
          </p:cNvPr>
          <p:cNvCxnSpPr>
            <a:cxnSpLocks/>
            <a:stCxn id="31" idx="1"/>
          </p:cNvCxnSpPr>
          <p:nvPr/>
        </p:nvCxnSpPr>
        <p:spPr>
          <a:xfrm flipH="1" flipV="1">
            <a:off x="7066392" y="3222915"/>
            <a:ext cx="867967" cy="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C4A3274A-5768-4B5E-A448-3FB17C7AABBD}"/>
              </a:ext>
            </a:extLst>
          </p:cNvPr>
          <p:cNvSpPr txBox="1"/>
          <p:nvPr/>
        </p:nvSpPr>
        <p:spPr>
          <a:xfrm>
            <a:off x="6096000" y="2387701"/>
            <a:ext cx="5270995" cy="369332"/>
          </a:xfrm>
          <a:prstGeom prst="rect">
            <a:avLst/>
          </a:prstGeom>
          <a:solidFill>
            <a:schemeClr val="bg1"/>
          </a:solidFill>
          <a:ln>
            <a:solidFill>
              <a:schemeClr val="tx1"/>
            </a:solidFill>
          </a:ln>
        </p:spPr>
        <p:txBody>
          <a:bodyPr wrap="none" rtlCol="0">
            <a:spAutoFit/>
          </a:bodyPr>
          <a:lstStyle/>
          <a:p>
            <a:r>
              <a:rPr kumimoji="1" lang="en-US" altLang="ja-JP" dirty="0"/>
              <a:t>ID</a:t>
            </a:r>
            <a:r>
              <a:rPr kumimoji="1" lang="ja-JP" altLang="en-US" dirty="0"/>
              <a:t>を指定して入力されたデータを読み込み数値化</a:t>
            </a:r>
          </a:p>
        </p:txBody>
      </p:sp>
      <p:cxnSp>
        <p:nvCxnSpPr>
          <p:cNvPr id="34" name="コネクタ: カギ線 33">
            <a:extLst>
              <a:ext uri="{FF2B5EF4-FFF2-40B4-BE49-F238E27FC236}">
                <a16:creationId xmlns:a16="http://schemas.microsoft.com/office/drawing/2014/main" id="{CCF72EBE-62BB-EFC4-5A50-478A16900738}"/>
              </a:ext>
            </a:extLst>
          </p:cNvPr>
          <p:cNvCxnSpPr>
            <a:cxnSpLocks/>
            <a:stCxn id="33" idx="1"/>
          </p:cNvCxnSpPr>
          <p:nvPr/>
        </p:nvCxnSpPr>
        <p:spPr>
          <a:xfrm rot="10800000" flipV="1">
            <a:off x="5857460" y="2572367"/>
            <a:ext cx="238540" cy="24470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79509A0-5693-B029-5D60-84AA980FBDBD}"/>
              </a:ext>
            </a:extLst>
          </p:cNvPr>
          <p:cNvSpPr txBox="1"/>
          <p:nvPr/>
        </p:nvSpPr>
        <p:spPr>
          <a:xfrm>
            <a:off x="7436641" y="5244287"/>
            <a:ext cx="4031873" cy="369332"/>
          </a:xfrm>
          <a:prstGeom prst="rect">
            <a:avLst/>
          </a:prstGeom>
          <a:solidFill>
            <a:schemeClr val="bg1"/>
          </a:solidFill>
          <a:ln>
            <a:solidFill>
              <a:schemeClr val="tx1"/>
            </a:solidFill>
          </a:ln>
        </p:spPr>
        <p:txBody>
          <a:bodyPr wrap="none" rtlCol="0">
            <a:spAutoFit/>
          </a:bodyPr>
          <a:lstStyle/>
          <a:p>
            <a:r>
              <a:rPr kumimoji="1" lang="en-US" altLang="ja-JP" dirty="0"/>
              <a:t>HTML</a:t>
            </a:r>
            <a:r>
              <a:rPr kumimoji="1" lang="ja-JP" altLang="en-US" dirty="0"/>
              <a:t>に結果を反映</a:t>
            </a:r>
            <a:r>
              <a:rPr kumimoji="1" lang="en-US" altLang="ja-JP" dirty="0"/>
              <a:t>(</a:t>
            </a:r>
            <a:r>
              <a:rPr kumimoji="1" lang="ja-JP" altLang="en-US" dirty="0"/>
              <a:t>ブラウザに出力</a:t>
            </a:r>
            <a:r>
              <a:rPr kumimoji="1" lang="en-US" altLang="ja-JP" dirty="0"/>
              <a:t>)</a:t>
            </a:r>
            <a:endParaRPr kumimoji="1" lang="ja-JP" altLang="en-US" dirty="0"/>
          </a:p>
        </p:txBody>
      </p:sp>
      <p:cxnSp>
        <p:nvCxnSpPr>
          <p:cNvPr id="36" name="直線矢印コネクタ 35">
            <a:extLst>
              <a:ext uri="{FF2B5EF4-FFF2-40B4-BE49-F238E27FC236}">
                <a16:creationId xmlns:a16="http://schemas.microsoft.com/office/drawing/2014/main" id="{00EA0212-05AC-93DA-6890-4BFF688C0B74}"/>
              </a:ext>
            </a:extLst>
          </p:cNvPr>
          <p:cNvCxnSpPr>
            <a:cxnSpLocks/>
            <a:stCxn id="35" idx="1"/>
          </p:cNvCxnSpPr>
          <p:nvPr/>
        </p:nvCxnSpPr>
        <p:spPr>
          <a:xfrm flipH="1">
            <a:off x="5929022" y="5428953"/>
            <a:ext cx="15076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5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E4411-CA9B-56F4-411E-492E3902CE14}"/>
              </a:ext>
            </a:extLst>
          </p:cNvPr>
          <p:cNvSpPr>
            <a:spLocks noGrp="1"/>
          </p:cNvSpPr>
          <p:nvPr>
            <p:ph type="title"/>
          </p:nvPr>
        </p:nvSpPr>
        <p:spPr/>
        <p:txBody>
          <a:bodyPr/>
          <a:lstStyle/>
          <a:p>
            <a:r>
              <a:rPr kumimoji="1" lang="en-US" altLang="ja-JP" dirty="0"/>
              <a:t>DOM</a:t>
            </a:r>
            <a:r>
              <a:rPr kumimoji="1" lang="ja-JP" altLang="en-US" dirty="0"/>
              <a:t>操作</a:t>
            </a:r>
          </a:p>
        </p:txBody>
      </p:sp>
      <p:sp>
        <p:nvSpPr>
          <p:cNvPr id="3" name="コンテンツ プレースホルダー 2">
            <a:extLst>
              <a:ext uri="{FF2B5EF4-FFF2-40B4-BE49-F238E27FC236}">
                <a16:creationId xmlns:a16="http://schemas.microsoft.com/office/drawing/2014/main" id="{30FAC201-D112-31D2-777C-B139DBA384FF}"/>
              </a:ext>
            </a:extLst>
          </p:cNvPr>
          <p:cNvSpPr>
            <a:spLocks noGrp="1"/>
          </p:cNvSpPr>
          <p:nvPr>
            <p:ph idx="1"/>
          </p:nvPr>
        </p:nvSpPr>
        <p:spPr/>
        <p:txBody>
          <a:bodyPr/>
          <a:lstStyle/>
          <a:p>
            <a:r>
              <a:rPr kumimoji="1" lang="en-US" altLang="ja-JP" dirty="0"/>
              <a:t>DOM</a:t>
            </a:r>
            <a:r>
              <a:rPr kumimoji="1" lang="ja-JP" altLang="en-US" dirty="0"/>
              <a:t>操作で</a:t>
            </a:r>
            <a:r>
              <a:rPr kumimoji="1" lang="en-US" altLang="ja-JP" dirty="0" err="1"/>
              <a:t>FizzBuzz</a:t>
            </a:r>
            <a:r>
              <a:rPr kumimoji="1" lang="ja-JP" altLang="en-US" dirty="0"/>
              <a:t>を実装</a:t>
            </a:r>
            <a:r>
              <a:rPr kumimoji="1" lang="en-US" altLang="ja-JP" dirty="0"/>
              <a:t>(</a:t>
            </a:r>
            <a:r>
              <a:rPr kumimoji="1" lang="ja-JP" altLang="en-US" dirty="0"/>
              <a:t>ブラウザ画面</a:t>
            </a:r>
            <a:r>
              <a:rPr kumimoji="1" lang="en-US" altLang="ja-JP" dirty="0"/>
              <a:t>)</a:t>
            </a:r>
          </a:p>
        </p:txBody>
      </p:sp>
      <p:pic>
        <p:nvPicPr>
          <p:cNvPr id="5" name="図 4">
            <a:extLst>
              <a:ext uri="{FF2B5EF4-FFF2-40B4-BE49-F238E27FC236}">
                <a16:creationId xmlns:a16="http://schemas.microsoft.com/office/drawing/2014/main" id="{53EFAC49-F0D2-1389-70C9-7BE7E436FEEB}"/>
              </a:ext>
            </a:extLst>
          </p:cNvPr>
          <p:cNvPicPr>
            <a:picLocks noChangeAspect="1"/>
          </p:cNvPicPr>
          <p:nvPr/>
        </p:nvPicPr>
        <p:blipFill>
          <a:blip r:embed="rId3"/>
          <a:stretch>
            <a:fillRect/>
          </a:stretch>
        </p:blipFill>
        <p:spPr>
          <a:xfrm>
            <a:off x="1386840" y="2241332"/>
            <a:ext cx="4398847" cy="3935631"/>
          </a:xfrm>
          <a:prstGeom prst="rect">
            <a:avLst/>
          </a:prstGeom>
        </p:spPr>
      </p:pic>
      <p:pic>
        <p:nvPicPr>
          <p:cNvPr id="7" name="図 6">
            <a:extLst>
              <a:ext uri="{FF2B5EF4-FFF2-40B4-BE49-F238E27FC236}">
                <a16:creationId xmlns:a16="http://schemas.microsoft.com/office/drawing/2014/main" id="{26C74937-C652-F17F-3CE1-5AAE51807080}"/>
              </a:ext>
            </a:extLst>
          </p:cNvPr>
          <p:cNvPicPr>
            <a:picLocks noChangeAspect="1"/>
          </p:cNvPicPr>
          <p:nvPr/>
        </p:nvPicPr>
        <p:blipFill>
          <a:blip r:embed="rId4"/>
          <a:stretch>
            <a:fillRect/>
          </a:stretch>
        </p:blipFill>
        <p:spPr>
          <a:xfrm>
            <a:off x="6628952" y="2244496"/>
            <a:ext cx="4294034" cy="3932467"/>
          </a:xfrm>
          <a:prstGeom prst="rect">
            <a:avLst/>
          </a:prstGeom>
        </p:spPr>
      </p:pic>
      <p:sp>
        <p:nvSpPr>
          <p:cNvPr id="8" name="テキスト ボックス 7">
            <a:extLst>
              <a:ext uri="{FF2B5EF4-FFF2-40B4-BE49-F238E27FC236}">
                <a16:creationId xmlns:a16="http://schemas.microsoft.com/office/drawing/2014/main" id="{B8029C7A-25ED-A19D-953B-D83278681ECC}"/>
              </a:ext>
            </a:extLst>
          </p:cNvPr>
          <p:cNvSpPr txBox="1"/>
          <p:nvPr/>
        </p:nvSpPr>
        <p:spPr>
          <a:xfrm>
            <a:off x="2686016" y="6176963"/>
            <a:ext cx="1800493" cy="369332"/>
          </a:xfrm>
          <a:prstGeom prst="rect">
            <a:avLst/>
          </a:prstGeom>
          <a:noFill/>
        </p:spPr>
        <p:txBody>
          <a:bodyPr wrap="none" rtlCol="0">
            <a:spAutoFit/>
          </a:bodyPr>
          <a:lstStyle/>
          <a:p>
            <a:r>
              <a:rPr kumimoji="1" lang="ja-JP" altLang="en-US" dirty="0"/>
              <a:t>読み込んだ直後</a:t>
            </a:r>
          </a:p>
        </p:txBody>
      </p:sp>
      <p:sp>
        <p:nvSpPr>
          <p:cNvPr id="9" name="テキスト ボックス 8">
            <a:extLst>
              <a:ext uri="{FF2B5EF4-FFF2-40B4-BE49-F238E27FC236}">
                <a16:creationId xmlns:a16="http://schemas.microsoft.com/office/drawing/2014/main" id="{B98E5F21-FE95-FEB9-C611-AA69F8F0F0CD}"/>
              </a:ext>
            </a:extLst>
          </p:cNvPr>
          <p:cNvSpPr txBox="1"/>
          <p:nvPr/>
        </p:nvSpPr>
        <p:spPr>
          <a:xfrm>
            <a:off x="7054985" y="6176963"/>
            <a:ext cx="3441968" cy="369332"/>
          </a:xfrm>
          <a:prstGeom prst="rect">
            <a:avLst/>
          </a:prstGeom>
          <a:noFill/>
        </p:spPr>
        <p:txBody>
          <a:bodyPr wrap="none" rtlCol="0">
            <a:spAutoFit/>
          </a:bodyPr>
          <a:lstStyle/>
          <a:p>
            <a:r>
              <a:rPr kumimoji="1" lang="ja-JP" altLang="en-US" dirty="0"/>
              <a:t>「</a:t>
            </a:r>
            <a:r>
              <a:rPr kumimoji="1" lang="en-US" altLang="ja-JP" dirty="0"/>
              <a:t>30</a:t>
            </a:r>
            <a:r>
              <a:rPr kumimoji="1" lang="ja-JP" altLang="en-US" dirty="0"/>
              <a:t>」と入力して実行した直後</a:t>
            </a:r>
          </a:p>
        </p:txBody>
      </p:sp>
    </p:spTree>
    <p:extLst>
      <p:ext uri="{BB962C8B-B14F-4D97-AF65-F5344CB8AC3E}">
        <p14:creationId xmlns:p14="http://schemas.microsoft.com/office/powerpoint/2010/main" val="159593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1100DF-7064-E6A4-6E3C-71073D866FA3}"/>
              </a:ext>
            </a:extLst>
          </p:cNvPr>
          <p:cNvSpPr>
            <a:spLocks noGrp="1"/>
          </p:cNvSpPr>
          <p:nvPr>
            <p:ph type="title"/>
          </p:nvPr>
        </p:nvSpPr>
        <p:spPr/>
        <p:txBody>
          <a:bodyPr/>
          <a:lstStyle/>
          <a:p>
            <a:r>
              <a:rPr kumimoji="1" lang="ja-JP" altLang="en-US" dirty="0"/>
              <a:t>非同期通信</a:t>
            </a:r>
          </a:p>
        </p:txBody>
      </p:sp>
      <p:sp>
        <p:nvSpPr>
          <p:cNvPr id="3" name="コンテンツ プレースホルダー 2">
            <a:extLst>
              <a:ext uri="{FF2B5EF4-FFF2-40B4-BE49-F238E27FC236}">
                <a16:creationId xmlns:a16="http://schemas.microsoft.com/office/drawing/2014/main" id="{80479150-9EDB-C5E7-2A21-F4AA78DBC436}"/>
              </a:ext>
            </a:extLst>
          </p:cNvPr>
          <p:cNvSpPr>
            <a:spLocks noGrp="1"/>
          </p:cNvSpPr>
          <p:nvPr>
            <p:ph idx="1"/>
          </p:nvPr>
        </p:nvSpPr>
        <p:spPr/>
        <p:txBody>
          <a:bodyPr/>
          <a:lstStyle/>
          <a:p>
            <a:pPr marL="0" indent="0">
              <a:buNone/>
            </a:pPr>
            <a:r>
              <a:rPr kumimoji="1" lang="ja-JP" altLang="en-US" dirty="0"/>
              <a:t>ある</a:t>
            </a:r>
            <a:r>
              <a:rPr kumimoji="1" lang="en-US" altLang="ja-JP" dirty="0"/>
              <a:t>Web</a:t>
            </a:r>
            <a:r>
              <a:rPr kumimoji="1" lang="ja-JP" altLang="en-US" dirty="0"/>
              <a:t>ページを表示した状態のまま、別のページや再読込などを伴わずに</a:t>
            </a:r>
            <a:r>
              <a:rPr kumimoji="1" lang="en-US" altLang="ja-JP" dirty="0"/>
              <a:t>Web</a:t>
            </a:r>
            <a:r>
              <a:rPr kumimoji="1" lang="ja-JP" altLang="en-US" dirty="0"/>
              <a:t>サーバ側と通信を行い、動的に表示内容を変更する手法。</a:t>
            </a:r>
            <a:endParaRPr kumimoji="1" lang="en-US" altLang="ja-JP" dirty="0"/>
          </a:p>
          <a:p>
            <a:pPr marL="0" indent="0">
              <a:buNone/>
            </a:pPr>
            <a:endParaRPr lang="en-US" altLang="ja-JP" dirty="0"/>
          </a:p>
          <a:p>
            <a:pPr marL="0" indent="0">
              <a:buNone/>
            </a:pPr>
            <a:r>
              <a:rPr lang="ja-JP" altLang="en-US" dirty="0"/>
              <a:t>→開いたページのまま他のページを再読み込みせずとも表示内容</a:t>
            </a:r>
            <a:endParaRPr lang="en-US" altLang="ja-JP" dirty="0"/>
          </a:p>
          <a:p>
            <a:pPr marL="0" indent="0">
              <a:buNone/>
            </a:pPr>
            <a:r>
              <a:rPr lang="ja-JP" altLang="en-US" dirty="0"/>
              <a:t>　を変える</a:t>
            </a:r>
            <a:endParaRPr lang="en-US" altLang="ja-JP" dirty="0"/>
          </a:p>
          <a:p>
            <a:pPr marL="0" indent="0">
              <a:buNone/>
            </a:pPr>
            <a:endParaRPr kumimoji="1" lang="ja-JP" altLang="en-US" dirty="0"/>
          </a:p>
        </p:txBody>
      </p:sp>
      <p:sp>
        <p:nvSpPr>
          <p:cNvPr id="5" name="テキスト ボックス 4">
            <a:extLst>
              <a:ext uri="{FF2B5EF4-FFF2-40B4-BE49-F238E27FC236}">
                <a16:creationId xmlns:a16="http://schemas.microsoft.com/office/drawing/2014/main" id="{A136454C-E0C8-AD5F-3924-CDCEABD6D1D7}"/>
              </a:ext>
            </a:extLst>
          </p:cNvPr>
          <p:cNvSpPr txBox="1"/>
          <p:nvPr/>
        </p:nvSpPr>
        <p:spPr>
          <a:xfrm>
            <a:off x="6097326" y="6176963"/>
            <a:ext cx="6094674" cy="369332"/>
          </a:xfrm>
          <a:prstGeom prst="rect">
            <a:avLst/>
          </a:prstGeom>
          <a:noFill/>
        </p:spPr>
        <p:txBody>
          <a:bodyPr wrap="square">
            <a:spAutoFit/>
          </a:bodyPr>
          <a:lstStyle/>
          <a:p>
            <a:r>
              <a:rPr lang="ja-JP" altLang="en-US" dirty="0"/>
              <a:t>出典：https://e-words.jp/w/Ajax.html</a:t>
            </a:r>
          </a:p>
        </p:txBody>
      </p:sp>
    </p:spTree>
    <p:extLst>
      <p:ext uri="{BB962C8B-B14F-4D97-AF65-F5344CB8AC3E}">
        <p14:creationId xmlns:p14="http://schemas.microsoft.com/office/powerpoint/2010/main" val="141434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68C938-FE44-89BE-63A0-021CC916887A}"/>
              </a:ext>
            </a:extLst>
          </p:cNvPr>
          <p:cNvSpPr>
            <a:spLocks noGrp="1"/>
          </p:cNvSpPr>
          <p:nvPr>
            <p:ph type="title"/>
          </p:nvPr>
        </p:nvSpPr>
        <p:spPr/>
        <p:txBody>
          <a:bodyPr/>
          <a:lstStyle/>
          <a:p>
            <a:r>
              <a:rPr kumimoji="1" lang="ja-JP" altLang="en-US" dirty="0"/>
              <a:t>注意</a:t>
            </a:r>
          </a:p>
        </p:txBody>
      </p:sp>
      <p:sp>
        <p:nvSpPr>
          <p:cNvPr id="3" name="コンテンツ プレースホルダー 2">
            <a:extLst>
              <a:ext uri="{FF2B5EF4-FFF2-40B4-BE49-F238E27FC236}">
                <a16:creationId xmlns:a16="http://schemas.microsoft.com/office/drawing/2014/main" id="{9428EB2A-26A7-B73A-CB95-584A1A8A4B36}"/>
              </a:ext>
            </a:extLst>
          </p:cNvPr>
          <p:cNvSpPr>
            <a:spLocks noGrp="1"/>
          </p:cNvSpPr>
          <p:nvPr>
            <p:ph idx="1"/>
          </p:nvPr>
        </p:nvSpPr>
        <p:spPr/>
        <p:txBody>
          <a:bodyPr/>
          <a:lstStyle/>
          <a:p>
            <a:pPr marL="0" indent="0">
              <a:buNone/>
            </a:pPr>
            <a:r>
              <a:rPr kumimoji="1" lang="ja-JP" altLang="en-US" dirty="0"/>
              <a:t>本講座は基本的にサーバ側でのプログラムによるサービスを行う上での初歩的な内容であるためデザインやサイト挙動の工夫に関しては行わない。</a:t>
            </a:r>
            <a:endParaRPr kumimoji="1" lang="en-US" altLang="ja-JP" dirty="0"/>
          </a:p>
          <a:p>
            <a:pPr marL="0" indent="0">
              <a:buNone/>
            </a:pPr>
            <a:endParaRPr lang="en-US" altLang="ja-JP" dirty="0"/>
          </a:p>
          <a:p>
            <a:pPr marL="0" indent="0">
              <a:buNone/>
            </a:pPr>
            <a:r>
              <a:rPr kumimoji="1" lang="ja-JP" altLang="en-US" dirty="0"/>
              <a:t>サーバサイド</a:t>
            </a:r>
            <a:r>
              <a:rPr kumimoji="1" lang="en-US" altLang="ja-JP" dirty="0"/>
              <a:t>(</a:t>
            </a:r>
            <a:r>
              <a:rPr kumimoji="1" lang="ja-JP" altLang="en-US" dirty="0"/>
              <a:t>バックエンド</a:t>
            </a:r>
            <a:r>
              <a:rPr kumimoji="1" lang="en-US" altLang="ja-JP" dirty="0"/>
              <a:t>)</a:t>
            </a:r>
            <a:r>
              <a:rPr kumimoji="1" lang="ja-JP" altLang="en-US" dirty="0"/>
              <a:t>のサービスをより活かすための補完・延長線として行う。</a:t>
            </a:r>
          </a:p>
        </p:txBody>
      </p:sp>
    </p:spTree>
    <p:extLst>
      <p:ext uri="{BB962C8B-B14F-4D97-AF65-F5344CB8AC3E}">
        <p14:creationId xmlns:p14="http://schemas.microsoft.com/office/powerpoint/2010/main" val="4055907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CC5E91-DFE4-49D9-E6FA-14988E7576F6}"/>
              </a:ext>
            </a:extLst>
          </p:cNvPr>
          <p:cNvSpPr>
            <a:spLocks noGrp="1"/>
          </p:cNvSpPr>
          <p:nvPr>
            <p:ph type="title"/>
          </p:nvPr>
        </p:nvSpPr>
        <p:spPr/>
        <p:txBody>
          <a:bodyPr/>
          <a:lstStyle/>
          <a:p>
            <a:r>
              <a:rPr kumimoji="1" lang="ja-JP" altLang="en-US" dirty="0"/>
              <a:t>非同期通信</a:t>
            </a:r>
          </a:p>
        </p:txBody>
      </p:sp>
      <p:sp>
        <p:nvSpPr>
          <p:cNvPr id="3" name="コンテンツ プレースホルダー 2">
            <a:extLst>
              <a:ext uri="{FF2B5EF4-FFF2-40B4-BE49-F238E27FC236}">
                <a16:creationId xmlns:a16="http://schemas.microsoft.com/office/drawing/2014/main" id="{E24433C1-A75F-F993-0E28-212F856A6DB9}"/>
              </a:ext>
            </a:extLst>
          </p:cNvPr>
          <p:cNvSpPr>
            <a:spLocks noGrp="1"/>
          </p:cNvSpPr>
          <p:nvPr>
            <p:ph idx="1"/>
          </p:nvPr>
        </p:nvSpPr>
        <p:spPr/>
        <p:txBody>
          <a:bodyPr/>
          <a:lstStyle/>
          <a:p>
            <a:r>
              <a:rPr kumimoji="1" lang="ja-JP" altLang="en-US" dirty="0"/>
              <a:t>非同期通信に使用する</a:t>
            </a:r>
            <a:r>
              <a:rPr kumimoji="1" lang="en-US" altLang="ja-JP" dirty="0"/>
              <a:t>JavaScript</a:t>
            </a:r>
            <a:r>
              <a:rPr kumimoji="1" lang="ja-JP" altLang="en-US" dirty="0"/>
              <a:t>の機能</a:t>
            </a:r>
            <a:endParaRPr kumimoji="1" lang="en-US" altLang="ja-JP" dirty="0"/>
          </a:p>
          <a:p>
            <a:pPr marL="0" indent="0">
              <a:buNone/>
            </a:pPr>
            <a:r>
              <a:rPr lang="en-US" altLang="ja-JP" dirty="0" err="1"/>
              <a:t>XMLHttpRequest</a:t>
            </a:r>
            <a:endParaRPr lang="en-US" altLang="ja-JP" dirty="0"/>
          </a:p>
          <a:p>
            <a:pPr marL="0" indent="0">
              <a:buNone/>
            </a:pPr>
            <a:r>
              <a:rPr kumimoji="1" lang="en-US" altLang="ja-JP" dirty="0"/>
              <a:t>Web</a:t>
            </a:r>
            <a:r>
              <a:rPr kumimoji="1" lang="ja-JP" altLang="en-US" dirty="0"/>
              <a:t>ブラウザなどに実装されている</a:t>
            </a:r>
            <a:r>
              <a:rPr kumimoji="1" lang="en-US" altLang="ja-JP" dirty="0"/>
              <a:t>JavaScript</a:t>
            </a:r>
            <a:r>
              <a:rPr kumimoji="1" lang="ja-JP" altLang="en-US" dirty="0"/>
              <a:t>の</a:t>
            </a:r>
            <a:r>
              <a:rPr kumimoji="1" lang="en-US" altLang="ja-JP" dirty="0"/>
              <a:t>API</a:t>
            </a:r>
            <a:r>
              <a:rPr kumimoji="1" lang="ja-JP" altLang="en-US" dirty="0"/>
              <a:t>およびオブジェクトの一つで、スクリプトから</a:t>
            </a:r>
            <a:r>
              <a:rPr kumimoji="1" lang="en-US" altLang="ja-JP" dirty="0"/>
              <a:t>HTTP</a:t>
            </a:r>
            <a:r>
              <a:rPr kumimoji="1" lang="ja-JP" altLang="en-US" dirty="0"/>
              <a:t>を利用して</a:t>
            </a:r>
            <a:r>
              <a:rPr kumimoji="1" lang="en-US" altLang="ja-JP" dirty="0"/>
              <a:t>Web</a:t>
            </a:r>
            <a:r>
              <a:rPr kumimoji="1" lang="ja-JP" altLang="en-US" dirty="0"/>
              <a:t>サーバにアクセスする機能を提供するもの。</a:t>
            </a:r>
          </a:p>
        </p:txBody>
      </p:sp>
      <p:sp>
        <p:nvSpPr>
          <p:cNvPr id="5" name="テキスト ボックス 4">
            <a:extLst>
              <a:ext uri="{FF2B5EF4-FFF2-40B4-BE49-F238E27FC236}">
                <a16:creationId xmlns:a16="http://schemas.microsoft.com/office/drawing/2014/main" id="{F6B049E7-E5C4-BAB4-1983-8AD93AD1C138}"/>
              </a:ext>
            </a:extLst>
          </p:cNvPr>
          <p:cNvSpPr txBox="1"/>
          <p:nvPr/>
        </p:nvSpPr>
        <p:spPr>
          <a:xfrm>
            <a:off x="6097326" y="6189525"/>
            <a:ext cx="6094674" cy="369332"/>
          </a:xfrm>
          <a:prstGeom prst="rect">
            <a:avLst/>
          </a:prstGeom>
          <a:noFill/>
        </p:spPr>
        <p:txBody>
          <a:bodyPr wrap="square">
            <a:spAutoFit/>
          </a:bodyPr>
          <a:lstStyle/>
          <a:p>
            <a:r>
              <a:rPr lang="ja-JP" altLang="en-US" dirty="0"/>
              <a:t>出典：https://e-words.jp/w/XMLHttpRequest.html</a:t>
            </a:r>
          </a:p>
        </p:txBody>
      </p:sp>
    </p:spTree>
    <p:extLst>
      <p:ext uri="{BB962C8B-B14F-4D97-AF65-F5344CB8AC3E}">
        <p14:creationId xmlns:p14="http://schemas.microsoft.com/office/powerpoint/2010/main" val="408684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1EF955-8EFF-E425-D873-7433858F93A9}"/>
              </a:ext>
            </a:extLst>
          </p:cNvPr>
          <p:cNvSpPr>
            <a:spLocks noGrp="1"/>
          </p:cNvSpPr>
          <p:nvPr>
            <p:ph type="title"/>
          </p:nvPr>
        </p:nvSpPr>
        <p:spPr/>
        <p:txBody>
          <a:bodyPr/>
          <a:lstStyle/>
          <a:p>
            <a:r>
              <a:rPr kumimoji="1" lang="ja-JP" altLang="en-US" dirty="0"/>
              <a:t>非同期通信</a:t>
            </a:r>
          </a:p>
        </p:txBody>
      </p:sp>
      <p:sp>
        <p:nvSpPr>
          <p:cNvPr id="3" name="コンテンツ プレースホルダー 2">
            <a:extLst>
              <a:ext uri="{FF2B5EF4-FFF2-40B4-BE49-F238E27FC236}">
                <a16:creationId xmlns:a16="http://schemas.microsoft.com/office/drawing/2014/main" id="{6F6E6C51-8F0E-CFBC-F83B-8DA41DE91408}"/>
              </a:ext>
            </a:extLst>
          </p:cNvPr>
          <p:cNvSpPr>
            <a:spLocks noGrp="1"/>
          </p:cNvSpPr>
          <p:nvPr>
            <p:ph idx="1"/>
          </p:nvPr>
        </p:nvSpPr>
        <p:spPr/>
        <p:txBody>
          <a:bodyPr/>
          <a:lstStyle/>
          <a:p>
            <a:r>
              <a:rPr kumimoji="1" lang="ja-JP" altLang="en-US" dirty="0"/>
              <a:t>非同期通信のテスト</a:t>
            </a:r>
            <a:endParaRPr kumimoji="1" lang="en-US" altLang="ja-JP" dirty="0"/>
          </a:p>
          <a:p>
            <a:pPr marL="0" indent="0">
              <a:buNone/>
            </a:pPr>
            <a:r>
              <a:rPr lang="ja-JP" altLang="en-US" dirty="0"/>
              <a:t>実際に非同期通信を行いサーバからデータを取得するプログラムを作成する。</a:t>
            </a:r>
            <a:endParaRPr lang="en-US" altLang="ja-JP" dirty="0"/>
          </a:p>
          <a:p>
            <a:pPr marL="0" indent="0">
              <a:buNone/>
            </a:pPr>
            <a:endParaRPr kumimoji="1" lang="en-US" altLang="ja-JP" dirty="0"/>
          </a:p>
          <a:p>
            <a:pPr marL="0" indent="0">
              <a:buNone/>
            </a:pPr>
            <a:r>
              <a:rPr lang="en-US" altLang="ja-JP" dirty="0" err="1"/>
              <a:t>XMLHttpRequest</a:t>
            </a:r>
            <a:r>
              <a:rPr lang="ja-JP" altLang="en-US" dirty="0"/>
              <a:t>で「</a:t>
            </a:r>
            <a:r>
              <a:rPr lang="en-US" altLang="ja-JP" dirty="0"/>
              <a:t>http://localhost:5000/ajax</a:t>
            </a:r>
            <a:r>
              <a:rPr lang="ja-JP" altLang="en-US" dirty="0"/>
              <a:t>」にアクセスして同一ページのまま情報を取得して表示する。</a:t>
            </a:r>
            <a:endParaRPr lang="en-US" altLang="ja-JP" dirty="0"/>
          </a:p>
        </p:txBody>
      </p:sp>
    </p:spTree>
    <p:extLst>
      <p:ext uri="{BB962C8B-B14F-4D97-AF65-F5344CB8AC3E}">
        <p14:creationId xmlns:p14="http://schemas.microsoft.com/office/powerpoint/2010/main" val="346340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DC0290-B5D9-4C46-2918-7CD14B6CA4BE}"/>
              </a:ext>
            </a:extLst>
          </p:cNvPr>
          <p:cNvSpPr>
            <a:spLocks noGrp="1"/>
          </p:cNvSpPr>
          <p:nvPr>
            <p:ph type="title"/>
          </p:nvPr>
        </p:nvSpPr>
        <p:spPr/>
        <p:txBody>
          <a:bodyPr/>
          <a:lstStyle/>
          <a:p>
            <a:r>
              <a:rPr kumimoji="1" lang="ja-JP" altLang="en-US" dirty="0"/>
              <a:t>非同期通信</a:t>
            </a:r>
          </a:p>
        </p:txBody>
      </p:sp>
      <p:sp>
        <p:nvSpPr>
          <p:cNvPr id="3" name="コンテンツ プレースホルダー 2">
            <a:extLst>
              <a:ext uri="{FF2B5EF4-FFF2-40B4-BE49-F238E27FC236}">
                <a16:creationId xmlns:a16="http://schemas.microsoft.com/office/drawing/2014/main" id="{5680C70B-B4FA-D272-0197-9D365AFAC82F}"/>
              </a:ext>
            </a:extLst>
          </p:cNvPr>
          <p:cNvSpPr>
            <a:spLocks noGrp="1"/>
          </p:cNvSpPr>
          <p:nvPr>
            <p:ph idx="1"/>
          </p:nvPr>
        </p:nvSpPr>
        <p:spPr/>
        <p:txBody>
          <a:bodyPr/>
          <a:lstStyle/>
          <a:p>
            <a:r>
              <a:rPr kumimoji="1" lang="ja-JP" altLang="en-US" dirty="0"/>
              <a:t>非同期通信のテスト</a:t>
            </a:r>
            <a:r>
              <a:rPr lang="en-US" altLang="ja-JP" dirty="0"/>
              <a:t>(</a:t>
            </a:r>
            <a:r>
              <a:rPr lang="ja-JP" altLang="en-US" dirty="0"/>
              <a:t>サーバ・</a:t>
            </a:r>
            <a:r>
              <a:rPr lang="en-US" altLang="ja-JP" dirty="0"/>
              <a:t>Python</a:t>
            </a:r>
            <a:r>
              <a:rPr lang="ja-JP" altLang="en-US" dirty="0"/>
              <a:t>側</a:t>
            </a:r>
            <a:r>
              <a:rPr lang="en-US" altLang="ja-JP" dirty="0"/>
              <a:t>)</a:t>
            </a:r>
            <a:endParaRPr kumimoji="1" lang="en-US" altLang="ja-JP" dirty="0"/>
          </a:p>
        </p:txBody>
      </p:sp>
      <p:pic>
        <p:nvPicPr>
          <p:cNvPr id="11" name="図 10">
            <a:extLst>
              <a:ext uri="{FF2B5EF4-FFF2-40B4-BE49-F238E27FC236}">
                <a16:creationId xmlns:a16="http://schemas.microsoft.com/office/drawing/2014/main" id="{A8758EB3-7978-FAE5-70FD-F7C0E3E5941E}"/>
              </a:ext>
            </a:extLst>
          </p:cNvPr>
          <p:cNvPicPr>
            <a:picLocks noChangeAspect="1"/>
          </p:cNvPicPr>
          <p:nvPr/>
        </p:nvPicPr>
        <p:blipFill>
          <a:blip r:embed="rId3"/>
          <a:stretch>
            <a:fillRect/>
          </a:stretch>
        </p:blipFill>
        <p:spPr>
          <a:xfrm>
            <a:off x="2780837" y="2287440"/>
            <a:ext cx="6630325" cy="4286848"/>
          </a:xfrm>
          <a:prstGeom prst="rect">
            <a:avLst/>
          </a:prstGeom>
        </p:spPr>
      </p:pic>
    </p:spTree>
    <p:extLst>
      <p:ext uri="{BB962C8B-B14F-4D97-AF65-F5344CB8AC3E}">
        <p14:creationId xmlns:p14="http://schemas.microsoft.com/office/powerpoint/2010/main" val="2818859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B398B5-3B53-AD6B-76CD-1EF635E2D38C}"/>
              </a:ext>
            </a:extLst>
          </p:cNvPr>
          <p:cNvSpPr>
            <a:spLocks noGrp="1"/>
          </p:cNvSpPr>
          <p:nvPr>
            <p:ph type="title"/>
          </p:nvPr>
        </p:nvSpPr>
        <p:spPr/>
        <p:txBody>
          <a:bodyPr/>
          <a:lstStyle/>
          <a:p>
            <a:r>
              <a:rPr kumimoji="1" lang="ja-JP" altLang="en-US" dirty="0"/>
              <a:t>非同期通信</a:t>
            </a:r>
          </a:p>
        </p:txBody>
      </p:sp>
      <p:sp>
        <p:nvSpPr>
          <p:cNvPr id="3" name="コンテンツ プレースホルダー 2">
            <a:extLst>
              <a:ext uri="{FF2B5EF4-FFF2-40B4-BE49-F238E27FC236}">
                <a16:creationId xmlns:a16="http://schemas.microsoft.com/office/drawing/2014/main" id="{F3651F94-44CF-B6BA-EDF1-DB76B65F310D}"/>
              </a:ext>
            </a:extLst>
          </p:cNvPr>
          <p:cNvSpPr>
            <a:spLocks noGrp="1"/>
          </p:cNvSpPr>
          <p:nvPr>
            <p:ph idx="1"/>
          </p:nvPr>
        </p:nvSpPr>
        <p:spPr>
          <a:xfrm>
            <a:off x="838200" y="1825625"/>
            <a:ext cx="10515600" cy="4972740"/>
          </a:xfrm>
        </p:spPr>
        <p:txBody>
          <a:bodyPr>
            <a:normAutofit/>
          </a:bodyPr>
          <a:lstStyle/>
          <a:p>
            <a:r>
              <a:rPr kumimoji="1" lang="ja-JP" altLang="en-US" dirty="0"/>
              <a:t>非同期通信のテスト</a:t>
            </a:r>
            <a:r>
              <a:rPr kumimoji="1" lang="en-US" altLang="ja-JP" dirty="0"/>
              <a:t>(HTML</a:t>
            </a:r>
            <a:r>
              <a:rPr kumimoji="1" lang="ja-JP" altLang="en-US" dirty="0"/>
              <a:t>・</a:t>
            </a:r>
            <a:r>
              <a:rPr kumimoji="1" lang="en-US" altLang="ja-JP" dirty="0"/>
              <a:t>JavaScript</a:t>
            </a:r>
            <a:r>
              <a:rPr kumimoji="1" lang="ja-JP" altLang="en-US" dirty="0"/>
              <a:t>側</a:t>
            </a:r>
            <a:r>
              <a:rPr kumimoji="1" lang="en-US" altLang="ja-JP" dirty="0"/>
              <a:t>)</a:t>
            </a:r>
          </a:p>
          <a:p>
            <a:pPr marL="0" indent="0">
              <a:buNone/>
            </a:pPr>
            <a:endParaRPr kumimoji="1" lang="en-US" altLang="ja-JP" dirty="0"/>
          </a:p>
        </p:txBody>
      </p:sp>
      <p:pic>
        <p:nvPicPr>
          <p:cNvPr id="5" name="図 4">
            <a:extLst>
              <a:ext uri="{FF2B5EF4-FFF2-40B4-BE49-F238E27FC236}">
                <a16:creationId xmlns:a16="http://schemas.microsoft.com/office/drawing/2014/main" id="{D9BFA7F5-5F79-DDDD-AD03-B638DE5C5E9D}"/>
              </a:ext>
            </a:extLst>
          </p:cNvPr>
          <p:cNvPicPr>
            <a:picLocks noChangeAspect="1"/>
          </p:cNvPicPr>
          <p:nvPr/>
        </p:nvPicPr>
        <p:blipFill>
          <a:blip r:embed="rId3"/>
          <a:stretch>
            <a:fillRect/>
          </a:stretch>
        </p:blipFill>
        <p:spPr>
          <a:xfrm>
            <a:off x="3610964" y="2257923"/>
            <a:ext cx="4674295" cy="3863663"/>
          </a:xfrm>
          <a:prstGeom prst="rect">
            <a:avLst/>
          </a:prstGeom>
        </p:spPr>
      </p:pic>
      <p:sp>
        <p:nvSpPr>
          <p:cNvPr id="6" name="テキスト ボックス 5">
            <a:extLst>
              <a:ext uri="{FF2B5EF4-FFF2-40B4-BE49-F238E27FC236}">
                <a16:creationId xmlns:a16="http://schemas.microsoft.com/office/drawing/2014/main" id="{1458AB9D-B464-4CA9-33AD-19C156888B1B}"/>
              </a:ext>
            </a:extLst>
          </p:cNvPr>
          <p:cNvSpPr txBox="1"/>
          <p:nvPr/>
        </p:nvSpPr>
        <p:spPr>
          <a:xfrm>
            <a:off x="3610964" y="6460516"/>
            <a:ext cx="8501045" cy="369332"/>
          </a:xfrm>
          <a:prstGeom prst="rect">
            <a:avLst/>
          </a:prstGeom>
          <a:noFill/>
        </p:spPr>
        <p:txBody>
          <a:bodyPr wrap="none" rtlCol="0">
            <a:spAutoFit/>
          </a:bodyPr>
          <a:lstStyle/>
          <a:p>
            <a:r>
              <a:rPr kumimoji="1" lang="en-US" altLang="ja-JP" dirty="0"/>
              <a:t>※</a:t>
            </a:r>
            <a:r>
              <a:rPr kumimoji="1" lang="ja-JP" altLang="en-US" dirty="0"/>
              <a:t>プログラムは左上から右下に読み込まれるため</a:t>
            </a:r>
            <a:r>
              <a:rPr kumimoji="1" lang="en-US" altLang="ja-JP" dirty="0"/>
              <a:t>JavaScript</a:t>
            </a:r>
            <a:r>
              <a:rPr kumimoji="1" lang="ja-JP" altLang="en-US" dirty="0"/>
              <a:t>は</a:t>
            </a:r>
            <a:r>
              <a:rPr kumimoji="1" lang="en-US" altLang="ja-JP" dirty="0"/>
              <a:t>div</a:t>
            </a:r>
            <a:r>
              <a:rPr kumimoji="1" lang="ja-JP" altLang="en-US" dirty="0"/>
              <a:t>タグの後に書く</a:t>
            </a:r>
          </a:p>
        </p:txBody>
      </p:sp>
      <p:sp>
        <p:nvSpPr>
          <p:cNvPr id="7" name="テキスト ボックス 6">
            <a:extLst>
              <a:ext uri="{FF2B5EF4-FFF2-40B4-BE49-F238E27FC236}">
                <a16:creationId xmlns:a16="http://schemas.microsoft.com/office/drawing/2014/main" id="{47492D22-9E88-525D-5E58-43103C4354DC}"/>
              </a:ext>
            </a:extLst>
          </p:cNvPr>
          <p:cNvSpPr txBox="1"/>
          <p:nvPr/>
        </p:nvSpPr>
        <p:spPr>
          <a:xfrm>
            <a:off x="5255866" y="6071857"/>
            <a:ext cx="1680268" cy="369332"/>
          </a:xfrm>
          <a:prstGeom prst="rect">
            <a:avLst/>
          </a:prstGeom>
          <a:noFill/>
        </p:spPr>
        <p:txBody>
          <a:bodyPr wrap="none" rtlCol="0">
            <a:spAutoFit/>
          </a:bodyPr>
          <a:lstStyle/>
          <a:p>
            <a:r>
              <a:rPr lang="en-US" altLang="ja-JP" dirty="0"/>
              <a:t>a</a:t>
            </a:r>
            <a:r>
              <a:rPr kumimoji="1" lang="en-US" altLang="ja-JP" dirty="0"/>
              <a:t>jax_test.html</a:t>
            </a:r>
            <a:endParaRPr kumimoji="1" lang="ja-JP" altLang="en-US" dirty="0"/>
          </a:p>
        </p:txBody>
      </p:sp>
    </p:spTree>
    <p:extLst>
      <p:ext uri="{BB962C8B-B14F-4D97-AF65-F5344CB8AC3E}">
        <p14:creationId xmlns:p14="http://schemas.microsoft.com/office/powerpoint/2010/main" val="1392635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3489F1-1185-B950-72BE-9B699812D824}"/>
              </a:ext>
            </a:extLst>
          </p:cNvPr>
          <p:cNvSpPr>
            <a:spLocks noGrp="1"/>
          </p:cNvSpPr>
          <p:nvPr>
            <p:ph type="title"/>
          </p:nvPr>
        </p:nvSpPr>
        <p:spPr/>
        <p:txBody>
          <a:bodyPr/>
          <a:lstStyle/>
          <a:p>
            <a:r>
              <a:rPr kumimoji="1" lang="ja-JP" altLang="en-US" dirty="0"/>
              <a:t>非同期通信</a:t>
            </a:r>
          </a:p>
        </p:txBody>
      </p:sp>
      <p:sp>
        <p:nvSpPr>
          <p:cNvPr id="3" name="コンテンツ プレースホルダー 2">
            <a:extLst>
              <a:ext uri="{FF2B5EF4-FFF2-40B4-BE49-F238E27FC236}">
                <a16:creationId xmlns:a16="http://schemas.microsoft.com/office/drawing/2014/main" id="{CD0AD51B-EAE0-21CB-837B-72DC68E12CA6}"/>
              </a:ext>
            </a:extLst>
          </p:cNvPr>
          <p:cNvSpPr>
            <a:spLocks noGrp="1"/>
          </p:cNvSpPr>
          <p:nvPr>
            <p:ph idx="1"/>
          </p:nvPr>
        </p:nvSpPr>
        <p:spPr/>
        <p:txBody>
          <a:bodyPr/>
          <a:lstStyle/>
          <a:p>
            <a:r>
              <a:rPr kumimoji="1" lang="ja-JP" altLang="en-US" dirty="0"/>
              <a:t>非同期通信のテスト</a:t>
            </a:r>
            <a:r>
              <a:rPr kumimoji="1" lang="en-US" altLang="ja-JP" dirty="0"/>
              <a:t>(</a:t>
            </a:r>
            <a:r>
              <a:rPr kumimoji="1" lang="ja-JP" altLang="en-US" dirty="0"/>
              <a:t>ブラウザ画面</a:t>
            </a:r>
            <a:r>
              <a:rPr kumimoji="1" lang="en-US" altLang="ja-JP" dirty="0"/>
              <a:t>)</a:t>
            </a:r>
            <a:endParaRPr kumimoji="1" lang="ja-JP" altLang="en-US" dirty="0"/>
          </a:p>
        </p:txBody>
      </p:sp>
      <p:pic>
        <p:nvPicPr>
          <p:cNvPr id="5" name="図 4">
            <a:extLst>
              <a:ext uri="{FF2B5EF4-FFF2-40B4-BE49-F238E27FC236}">
                <a16:creationId xmlns:a16="http://schemas.microsoft.com/office/drawing/2014/main" id="{4C394F26-814A-44AD-87F9-140DC2CCA432}"/>
              </a:ext>
            </a:extLst>
          </p:cNvPr>
          <p:cNvPicPr>
            <a:picLocks noChangeAspect="1"/>
          </p:cNvPicPr>
          <p:nvPr/>
        </p:nvPicPr>
        <p:blipFill>
          <a:blip r:embed="rId3"/>
          <a:stretch>
            <a:fillRect/>
          </a:stretch>
        </p:blipFill>
        <p:spPr>
          <a:xfrm>
            <a:off x="838200" y="2460288"/>
            <a:ext cx="10515600" cy="3474935"/>
          </a:xfrm>
          <a:prstGeom prst="rect">
            <a:avLst/>
          </a:prstGeom>
        </p:spPr>
      </p:pic>
    </p:spTree>
    <p:extLst>
      <p:ext uri="{BB962C8B-B14F-4D97-AF65-F5344CB8AC3E}">
        <p14:creationId xmlns:p14="http://schemas.microsoft.com/office/powerpoint/2010/main" val="259746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C940EC-BE53-45DB-3E2B-8F8F79493C46}"/>
              </a:ext>
            </a:extLst>
          </p:cNvPr>
          <p:cNvSpPr>
            <a:spLocks noGrp="1"/>
          </p:cNvSpPr>
          <p:nvPr>
            <p:ph type="title"/>
          </p:nvPr>
        </p:nvSpPr>
        <p:spPr/>
        <p:txBody>
          <a:bodyPr/>
          <a:lstStyle/>
          <a:p>
            <a:r>
              <a:rPr kumimoji="1" lang="ja-JP" altLang="en-US" dirty="0"/>
              <a:t>非同期通信の応用</a:t>
            </a:r>
          </a:p>
        </p:txBody>
      </p:sp>
      <p:sp>
        <p:nvSpPr>
          <p:cNvPr id="3" name="コンテンツ プレースホルダー 2">
            <a:extLst>
              <a:ext uri="{FF2B5EF4-FFF2-40B4-BE49-F238E27FC236}">
                <a16:creationId xmlns:a16="http://schemas.microsoft.com/office/drawing/2014/main" id="{DF3B3F99-A29C-3A73-6B81-0A4EBAF20173}"/>
              </a:ext>
            </a:extLst>
          </p:cNvPr>
          <p:cNvSpPr>
            <a:spLocks noGrp="1"/>
          </p:cNvSpPr>
          <p:nvPr>
            <p:ph idx="1"/>
          </p:nvPr>
        </p:nvSpPr>
        <p:spPr/>
        <p:txBody>
          <a:bodyPr/>
          <a:lstStyle/>
          <a:p>
            <a:r>
              <a:rPr kumimoji="1" lang="ja-JP" altLang="en-US" dirty="0"/>
              <a:t>入力された郵便番号からテキストボックスに市区町村を入力</a:t>
            </a:r>
            <a:endParaRPr kumimoji="1" lang="en-US" altLang="ja-JP" dirty="0"/>
          </a:p>
          <a:p>
            <a:pPr marL="0" indent="0">
              <a:buNone/>
            </a:pPr>
            <a:r>
              <a:rPr kumimoji="1" lang="en-US" altLang="ja-JP" dirty="0"/>
              <a:t>HTML</a:t>
            </a:r>
            <a:r>
              <a:rPr kumimoji="1" lang="ja-JP" altLang="en-US" dirty="0"/>
              <a:t>で定義したテキストボックス</a:t>
            </a:r>
            <a:r>
              <a:rPr kumimoji="1" lang="en-US" altLang="ja-JP" dirty="0"/>
              <a:t>(</a:t>
            </a:r>
            <a:r>
              <a:rPr kumimoji="1" lang="ja-JP" altLang="en-US" dirty="0"/>
              <a:t>入力タイプは数値</a:t>
            </a:r>
            <a:r>
              <a:rPr kumimoji="1" lang="en-US" altLang="ja-JP" dirty="0"/>
              <a:t>)</a:t>
            </a:r>
            <a:r>
              <a:rPr kumimoji="1" lang="ja-JP" altLang="en-US" dirty="0"/>
              <a:t>に郵便番号を入力してボタンを押して</a:t>
            </a:r>
            <a:r>
              <a:rPr kumimoji="1" lang="en-US" altLang="ja-JP" dirty="0"/>
              <a:t>heartrails.com</a:t>
            </a:r>
            <a:r>
              <a:rPr kumimoji="1" lang="ja-JP" altLang="en-US" dirty="0"/>
              <a:t>に</a:t>
            </a:r>
            <a:r>
              <a:rPr kumimoji="1" lang="en-US" altLang="ja-JP" dirty="0" err="1"/>
              <a:t>XMLHttpRequest</a:t>
            </a:r>
            <a:r>
              <a:rPr kumimoji="1" lang="ja-JP" altLang="en-US" dirty="0"/>
              <a:t>で</a:t>
            </a:r>
            <a:r>
              <a:rPr kumimoji="1" lang="en-US" altLang="ja-JP" dirty="0"/>
              <a:t>JSON</a:t>
            </a:r>
            <a:r>
              <a:rPr kumimoji="1" lang="ja-JP" altLang="en-US" dirty="0"/>
              <a:t>データをリクエスト。</a:t>
            </a:r>
            <a:endParaRPr kumimoji="1" lang="en-US" altLang="ja-JP" dirty="0"/>
          </a:p>
          <a:p>
            <a:pPr marL="0" indent="0">
              <a:buNone/>
            </a:pPr>
            <a:endParaRPr lang="en-US" altLang="ja-JP" dirty="0"/>
          </a:p>
          <a:p>
            <a:pPr marL="0" indent="0">
              <a:buNone/>
            </a:pPr>
            <a:r>
              <a:rPr kumimoji="1" lang="en-US" altLang="ja-JP" dirty="0"/>
              <a:t>JSON</a:t>
            </a:r>
            <a:r>
              <a:rPr kumimoji="1" lang="ja-JP" altLang="en-US" dirty="0"/>
              <a:t>の中から都道府県と市区町村と番地を抽出して文字列を連結し、住所用のテキストボックスに反映させる。</a:t>
            </a:r>
            <a:endParaRPr kumimoji="1" lang="en-US" altLang="ja-JP" dirty="0"/>
          </a:p>
          <a:p>
            <a:pPr marL="0" indent="0">
              <a:buNone/>
            </a:pPr>
            <a:endParaRPr lang="en-US" altLang="ja-JP" dirty="0"/>
          </a:p>
          <a:p>
            <a:pPr marL="0" indent="0">
              <a:buNone/>
            </a:pPr>
            <a:endParaRPr kumimoji="1" lang="ja-JP" altLang="en-US" dirty="0"/>
          </a:p>
        </p:txBody>
      </p:sp>
    </p:spTree>
    <p:extLst>
      <p:ext uri="{BB962C8B-B14F-4D97-AF65-F5344CB8AC3E}">
        <p14:creationId xmlns:p14="http://schemas.microsoft.com/office/powerpoint/2010/main" val="1662006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200C-33F6-B2FF-B397-3263F0211DFC}"/>
              </a:ext>
            </a:extLst>
          </p:cNvPr>
          <p:cNvSpPr>
            <a:spLocks noGrp="1"/>
          </p:cNvSpPr>
          <p:nvPr>
            <p:ph type="title"/>
          </p:nvPr>
        </p:nvSpPr>
        <p:spPr/>
        <p:txBody>
          <a:bodyPr/>
          <a:lstStyle/>
          <a:p>
            <a:r>
              <a:rPr kumimoji="1" lang="ja-JP" altLang="en-US" dirty="0"/>
              <a:t>非同期通信の応用</a:t>
            </a:r>
          </a:p>
        </p:txBody>
      </p:sp>
      <p:sp>
        <p:nvSpPr>
          <p:cNvPr id="3" name="コンテンツ プレースホルダー 2">
            <a:extLst>
              <a:ext uri="{FF2B5EF4-FFF2-40B4-BE49-F238E27FC236}">
                <a16:creationId xmlns:a16="http://schemas.microsoft.com/office/drawing/2014/main" id="{A1987DF3-4456-5AED-CFF3-F3FE40938CC1}"/>
              </a:ext>
            </a:extLst>
          </p:cNvPr>
          <p:cNvSpPr>
            <a:spLocks noGrp="1"/>
          </p:cNvSpPr>
          <p:nvPr>
            <p:ph idx="1"/>
          </p:nvPr>
        </p:nvSpPr>
        <p:spPr/>
        <p:txBody>
          <a:bodyPr/>
          <a:lstStyle/>
          <a:p>
            <a:r>
              <a:rPr kumimoji="1" lang="ja-JP" altLang="en-US" dirty="0"/>
              <a:t>入力された郵便番号からテキストボックスに市区町村を入力</a:t>
            </a: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7BA88E25-2E62-EB79-8E31-98CA2BA9592B}"/>
              </a:ext>
            </a:extLst>
          </p:cNvPr>
          <p:cNvPicPr>
            <a:picLocks noChangeAspect="1"/>
          </p:cNvPicPr>
          <p:nvPr/>
        </p:nvPicPr>
        <p:blipFill>
          <a:blip r:embed="rId3"/>
          <a:stretch>
            <a:fillRect/>
          </a:stretch>
        </p:blipFill>
        <p:spPr>
          <a:xfrm>
            <a:off x="2881023" y="2225808"/>
            <a:ext cx="6429954" cy="4505528"/>
          </a:xfrm>
          <a:prstGeom prst="rect">
            <a:avLst/>
          </a:prstGeom>
        </p:spPr>
      </p:pic>
      <p:sp>
        <p:nvSpPr>
          <p:cNvPr id="6" name="テキスト ボックス 5">
            <a:extLst>
              <a:ext uri="{FF2B5EF4-FFF2-40B4-BE49-F238E27FC236}">
                <a16:creationId xmlns:a16="http://schemas.microsoft.com/office/drawing/2014/main" id="{BD1B3069-B457-2091-FC63-5DEB53E03040}"/>
              </a:ext>
            </a:extLst>
          </p:cNvPr>
          <p:cNvSpPr txBox="1"/>
          <p:nvPr/>
        </p:nvSpPr>
        <p:spPr>
          <a:xfrm>
            <a:off x="6202017" y="4182386"/>
            <a:ext cx="5479385" cy="923330"/>
          </a:xfrm>
          <a:prstGeom prst="rect">
            <a:avLst/>
          </a:prstGeom>
          <a:solidFill>
            <a:schemeClr val="bg1"/>
          </a:solidFill>
          <a:ln>
            <a:solidFill>
              <a:srgbClr val="1E1E1E"/>
            </a:solidFill>
          </a:ln>
        </p:spPr>
        <p:txBody>
          <a:bodyPr wrap="none" rtlCol="0">
            <a:spAutoFit/>
          </a:bodyPr>
          <a:lstStyle/>
          <a:p>
            <a:r>
              <a:rPr lang="ja-JP" altLang="en-US" dirty="0"/>
              <a:t>「</a:t>
            </a:r>
            <a:r>
              <a:rPr lang="en-US" altLang="ja-JP" dirty="0" err="1"/>
              <a:t>JSON.parse</a:t>
            </a:r>
            <a:r>
              <a:rPr lang="ja-JP" altLang="en-US" dirty="0"/>
              <a:t>」で</a:t>
            </a:r>
            <a:r>
              <a:rPr kumimoji="1" lang="en-US" altLang="ja-JP" dirty="0"/>
              <a:t>JSON</a:t>
            </a:r>
            <a:r>
              <a:rPr kumimoji="1" lang="ja-JP" altLang="en-US" dirty="0"/>
              <a:t>を連想配列にする。</a:t>
            </a:r>
            <a:endParaRPr kumimoji="1" lang="en-US" altLang="ja-JP" dirty="0"/>
          </a:p>
          <a:p>
            <a:r>
              <a:rPr lang="en-US" altLang="ja-JP" dirty="0"/>
              <a:t>JavaScript</a:t>
            </a:r>
            <a:r>
              <a:rPr lang="ja-JP" altLang="en-US" dirty="0"/>
              <a:t>は</a:t>
            </a:r>
            <a:r>
              <a:rPr lang="en-US" altLang="ja-JP" dirty="0"/>
              <a:t>Python</a:t>
            </a:r>
            <a:r>
              <a:rPr lang="ja-JP" altLang="en-US" dirty="0"/>
              <a:t>と異なり配列のように扱わなく</a:t>
            </a:r>
            <a:endParaRPr lang="en-US" altLang="ja-JP" dirty="0"/>
          </a:p>
          <a:p>
            <a:r>
              <a:rPr kumimoji="1" lang="ja-JP" altLang="en-US" dirty="0"/>
              <a:t>ピリオドの後にで要素名を入れて値を取得する。</a:t>
            </a:r>
          </a:p>
        </p:txBody>
      </p:sp>
    </p:spTree>
    <p:extLst>
      <p:ext uri="{BB962C8B-B14F-4D97-AF65-F5344CB8AC3E}">
        <p14:creationId xmlns:p14="http://schemas.microsoft.com/office/powerpoint/2010/main" val="2750122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D200C-33F6-B2FF-B397-3263F0211DFC}"/>
              </a:ext>
            </a:extLst>
          </p:cNvPr>
          <p:cNvSpPr>
            <a:spLocks noGrp="1"/>
          </p:cNvSpPr>
          <p:nvPr>
            <p:ph type="title"/>
          </p:nvPr>
        </p:nvSpPr>
        <p:spPr/>
        <p:txBody>
          <a:bodyPr/>
          <a:lstStyle/>
          <a:p>
            <a:r>
              <a:rPr kumimoji="1" lang="ja-JP" altLang="en-US" dirty="0"/>
              <a:t>非同期通信の応用</a:t>
            </a:r>
          </a:p>
        </p:txBody>
      </p:sp>
      <p:sp>
        <p:nvSpPr>
          <p:cNvPr id="3" name="コンテンツ プレースホルダー 2">
            <a:extLst>
              <a:ext uri="{FF2B5EF4-FFF2-40B4-BE49-F238E27FC236}">
                <a16:creationId xmlns:a16="http://schemas.microsoft.com/office/drawing/2014/main" id="{A1987DF3-4456-5AED-CFF3-F3FE40938CC1}"/>
              </a:ext>
            </a:extLst>
          </p:cNvPr>
          <p:cNvSpPr>
            <a:spLocks noGrp="1"/>
          </p:cNvSpPr>
          <p:nvPr>
            <p:ph idx="1"/>
          </p:nvPr>
        </p:nvSpPr>
        <p:spPr/>
        <p:txBody>
          <a:bodyPr/>
          <a:lstStyle/>
          <a:p>
            <a:r>
              <a:rPr kumimoji="1" lang="ja-JP" altLang="en-US" dirty="0"/>
              <a:t>入力された郵便番号からテキストボックスに市区町村を入力</a:t>
            </a:r>
            <a:endParaRPr kumimoji="1"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1821E4E8-4087-A862-D234-177F4375D2BB}"/>
              </a:ext>
            </a:extLst>
          </p:cNvPr>
          <p:cNvPicPr>
            <a:picLocks noChangeAspect="1"/>
          </p:cNvPicPr>
          <p:nvPr/>
        </p:nvPicPr>
        <p:blipFill>
          <a:blip r:embed="rId3"/>
          <a:stretch>
            <a:fillRect/>
          </a:stretch>
        </p:blipFill>
        <p:spPr>
          <a:xfrm>
            <a:off x="838200" y="2273205"/>
            <a:ext cx="5257800" cy="1083826"/>
          </a:xfrm>
          <a:prstGeom prst="rect">
            <a:avLst/>
          </a:prstGeom>
        </p:spPr>
      </p:pic>
      <p:pic>
        <p:nvPicPr>
          <p:cNvPr id="8" name="図 7">
            <a:extLst>
              <a:ext uri="{FF2B5EF4-FFF2-40B4-BE49-F238E27FC236}">
                <a16:creationId xmlns:a16="http://schemas.microsoft.com/office/drawing/2014/main" id="{217363F6-7BB5-021B-E860-4CC2B0D733D8}"/>
              </a:ext>
            </a:extLst>
          </p:cNvPr>
          <p:cNvPicPr>
            <a:picLocks noChangeAspect="1"/>
          </p:cNvPicPr>
          <p:nvPr/>
        </p:nvPicPr>
        <p:blipFill>
          <a:blip r:embed="rId4"/>
          <a:stretch>
            <a:fillRect/>
          </a:stretch>
        </p:blipFill>
        <p:spPr>
          <a:xfrm>
            <a:off x="6096000" y="2273205"/>
            <a:ext cx="5257801" cy="1088675"/>
          </a:xfrm>
          <a:prstGeom prst="rect">
            <a:avLst/>
          </a:prstGeom>
        </p:spPr>
      </p:pic>
      <p:sp>
        <p:nvSpPr>
          <p:cNvPr id="9" name="テキスト ボックス 8">
            <a:extLst>
              <a:ext uri="{FF2B5EF4-FFF2-40B4-BE49-F238E27FC236}">
                <a16:creationId xmlns:a16="http://schemas.microsoft.com/office/drawing/2014/main" id="{A3117B85-6254-54D4-CC71-887ED026F2EC}"/>
              </a:ext>
            </a:extLst>
          </p:cNvPr>
          <p:cNvSpPr txBox="1"/>
          <p:nvPr/>
        </p:nvSpPr>
        <p:spPr>
          <a:xfrm>
            <a:off x="1540931" y="3500970"/>
            <a:ext cx="3852337" cy="369332"/>
          </a:xfrm>
          <a:prstGeom prst="rect">
            <a:avLst/>
          </a:prstGeom>
          <a:noFill/>
        </p:spPr>
        <p:txBody>
          <a:bodyPr wrap="none" rtlCol="0">
            <a:spAutoFit/>
          </a:bodyPr>
          <a:lstStyle/>
          <a:p>
            <a:r>
              <a:rPr kumimoji="1" lang="ja-JP" altLang="en-US" dirty="0"/>
              <a:t>郵便番号として「</a:t>
            </a:r>
            <a:r>
              <a:rPr kumimoji="1" lang="en-US" altLang="ja-JP" dirty="0"/>
              <a:t>1000001</a:t>
            </a:r>
            <a:r>
              <a:rPr kumimoji="1" lang="ja-JP" altLang="en-US" dirty="0"/>
              <a:t>」と入力</a:t>
            </a:r>
          </a:p>
        </p:txBody>
      </p:sp>
      <p:sp>
        <p:nvSpPr>
          <p:cNvPr id="10" name="テキスト ボックス 9">
            <a:extLst>
              <a:ext uri="{FF2B5EF4-FFF2-40B4-BE49-F238E27FC236}">
                <a16:creationId xmlns:a16="http://schemas.microsoft.com/office/drawing/2014/main" id="{2D01B950-4B48-5D0A-E0FC-2AB5C0D06DB3}"/>
              </a:ext>
            </a:extLst>
          </p:cNvPr>
          <p:cNvSpPr txBox="1"/>
          <p:nvPr/>
        </p:nvSpPr>
        <p:spPr>
          <a:xfrm>
            <a:off x="6324243" y="3496121"/>
            <a:ext cx="4801314" cy="369332"/>
          </a:xfrm>
          <a:prstGeom prst="rect">
            <a:avLst/>
          </a:prstGeom>
          <a:noFill/>
        </p:spPr>
        <p:txBody>
          <a:bodyPr wrap="none" rtlCol="0">
            <a:spAutoFit/>
          </a:bodyPr>
          <a:lstStyle/>
          <a:p>
            <a:r>
              <a:rPr kumimoji="1" lang="ja-JP" altLang="en-US" dirty="0"/>
              <a:t>住所用テキストボックスに住所が反映される</a:t>
            </a:r>
          </a:p>
        </p:txBody>
      </p:sp>
    </p:spTree>
    <p:extLst>
      <p:ext uri="{BB962C8B-B14F-4D97-AF65-F5344CB8AC3E}">
        <p14:creationId xmlns:p14="http://schemas.microsoft.com/office/powerpoint/2010/main" val="751230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5D86F3-1BBE-C2E3-88CF-26B5C9E02999}"/>
              </a:ext>
            </a:extLst>
          </p:cNvPr>
          <p:cNvSpPr>
            <a:spLocks noGrp="1"/>
          </p:cNvSpPr>
          <p:nvPr>
            <p:ph type="title"/>
          </p:nvPr>
        </p:nvSpPr>
        <p:spPr/>
        <p:txBody>
          <a:bodyPr/>
          <a:lstStyle/>
          <a:p>
            <a:r>
              <a:rPr kumimoji="1" lang="ja-JP" altLang="en-US" dirty="0"/>
              <a:t>非同期通信の応用</a:t>
            </a:r>
          </a:p>
        </p:txBody>
      </p:sp>
      <p:sp>
        <p:nvSpPr>
          <p:cNvPr id="3" name="コンテンツ プレースホルダー 2">
            <a:extLst>
              <a:ext uri="{FF2B5EF4-FFF2-40B4-BE49-F238E27FC236}">
                <a16:creationId xmlns:a16="http://schemas.microsoft.com/office/drawing/2014/main" id="{AC921E08-09CB-63B2-E290-95EA26B522D4}"/>
              </a:ext>
            </a:extLst>
          </p:cNvPr>
          <p:cNvSpPr>
            <a:spLocks noGrp="1"/>
          </p:cNvSpPr>
          <p:nvPr>
            <p:ph idx="1"/>
          </p:nvPr>
        </p:nvSpPr>
        <p:spPr/>
        <p:txBody>
          <a:bodyPr/>
          <a:lstStyle/>
          <a:p>
            <a:r>
              <a:rPr kumimoji="1" lang="ja-JP" altLang="en-US" dirty="0"/>
              <a:t>秒数カウント</a:t>
            </a:r>
            <a:endParaRPr kumimoji="1" lang="en-US" altLang="ja-JP" dirty="0"/>
          </a:p>
          <a:p>
            <a:pPr marL="0" indent="0">
              <a:buNone/>
            </a:pPr>
            <a:r>
              <a:rPr lang="ja-JP" altLang="en-US" dirty="0"/>
              <a:t>ブラウザ画面に表示されている数値を</a:t>
            </a:r>
            <a:r>
              <a:rPr lang="en-US" altLang="ja-JP" dirty="0"/>
              <a:t>1</a:t>
            </a:r>
            <a:r>
              <a:rPr lang="ja-JP" altLang="en-US" dirty="0"/>
              <a:t>秒ごとに</a:t>
            </a:r>
            <a:r>
              <a:rPr lang="en-US" altLang="ja-JP" dirty="0"/>
              <a:t>1</a:t>
            </a:r>
            <a:r>
              <a:rPr lang="ja-JP" altLang="en-US" dirty="0"/>
              <a:t>ずつ上げていく。</a:t>
            </a:r>
            <a:endParaRPr lang="en-US" altLang="ja-JP" dirty="0"/>
          </a:p>
          <a:p>
            <a:pPr marL="0" indent="0">
              <a:buNone/>
            </a:pPr>
            <a:endParaRPr kumimoji="1" lang="en-US" altLang="ja-JP" dirty="0"/>
          </a:p>
          <a:p>
            <a:pPr marL="0" indent="0">
              <a:buNone/>
            </a:pPr>
            <a:r>
              <a:rPr lang="en-US" altLang="ja-JP" dirty="0" err="1"/>
              <a:t>settimeout</a:t>
            </a:r>
            <a:r>
              <a:rPr lang="ja-JP" altLang="en-US" dirty="0"/>
              <a:t>関数を用いて</a:t>
            </a:r>
            <a:r>
              <a:rPr lang="en-US" altLang="ja-JP" dirty="0"/>
              <a:t>1</a:t>
            </a:r>
            <a:r>
              <a:rPr lang="ja-JP" altLang="en-US" dirty="0"/>
              <a:t>秒ごとに</a:t>
            </a:r>
            <a:r>
              <a:rPr lang="en-US" altLang="ja-JP" dirty="0" err="1"/>
              <a:t>XMLHttpRequest</a:t>
            </a:r>
            <a:r>
              <a:rPr lang="ja-JP" altLang="en-US" dirty="0"/>
              <a:t>で数値を</a:t>
            </a:r>
            <a:r>
              <a:rPr lang="en-US" altLang="ja-JP" dirty="0"/>
              <a:t>1</a:t>
            </a:r>
            <a:r>
              <a:rPr lang="ja-JP" altLang="en-US" dirty="0"/>
              <a:t>上げるリクエストを送る関数を無限ループさせる。</a:t>
            </a:r>
            <a:endParaRPr kumimoji="1" lang="ja-JP" altLang="en-US" dirty="0"/>
          </a:p>
        </p:txBody>
      </p:sp>
    </p:spTree>
    <p:extLst>
      <p:ext uri="{BB962C8B-B14F-4D97-AF65-F5344CB8AC3E}">
        <p14:creationId xmlns:p14="http://schemas.microsoft.com/office/powerpoint/2010/main" val="1347716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792E77-A18A-2E41-091D-3CBE57C428B2}"/>
              </a:ext>
            </a:extLst>
          </p:cNvPr>
          <p:cNvSpPr>
            <a:spLocks noGrp="1"/>
          </p:cNvSpPr>
          <p:nvPr>
            <p:ph type="title"/>
          </p:nvPr>
        </p:nvSpPr>
        <p:spPr/>
        <p:txBody>
          <a:bodyPr/>
          <a:lstStyle/>
          <a:p>
            <a:r>
              <a:rPr kumimoji="1" lang="ja-JP" altLang="en-US" dirty="0"/>
              <a:t>非同期通信の応用</a:t>
            </a:r>
          </a:p>
        </p:txBody>
      </p:sp>
      <p:sp>
        <p:nvSpPr>
          <p:cNvPr id="3" name="コンテンツ プレースホルダー 2">
            <a:extLst>
              <a:ext uri="{FF2B5EF4-FFF2-40B4-BE49-F238E27FC236}">
                <a16:creationId xmlns:a16="http://schemas.microsoft.com/office/drawing/2014/main" id="{9A2EF324-2F24-4D23-4366-EDD1BA532A58}"/>
              </a:ext>
            </a:extLst>
          </p:cNvPr>
          <p:cNvSpPr>
            <a:spLocks noGrp="1"/>
          </p:cNvSpPr>
          <p:nvPr>
            <p:ph idx="1"/>
          </p:nvPr>
        </p:nvSpPr>
        <p:spPr/>
        <p:txBody>
          <a:bodyPr/>
          <a:lstStyle/>
          <a:p>
            <a:r>
              <a:rPr kumimoji="1" lang="ja-JP" altLang="en-US" dirty="0"/>
              <a:t>秒数カウント</a:t>
            </a:r>
            <a:r>
              <a:rPr kumimoji="1" lang="en-US" altLang="ja-JP" dirty="0"/>
              <a:t>(</a:t>
            </a:r>
            <a:r>
              <a:rPr kumimoji="1" lang="ja-JP" altLang="en-US" dirty="0"/>
              <a:t>サーバ・</a:t>
            </a:r>
            <a:r>
              <a:rPr kumimoji="1" lang="en-US" altLang="ja-JP" dirty="0"/>
              <a:t>Python</a:t>
            </a:r>
            <a:r>
              <a:rPr kumimoji="1" lang="ja-JP" altLang="en-US" dirty="0"/>
              <a:t>側</a:t>
            </a:r>
            <a:r>
              <a:rPr kumimoji="1" lang="en-US" altLang="ja-JP" dirty="0"/>
              <a:t>)</a:t>
            </a:r>
            <a:endParaRPr kumimoji="1" lang="ja-JP" altLang="en-US" dirty="0"/>
          </a:p>
        </p:txBody>
      </p:sp>
      <p:pic>
        <p:nvPicPr>
          <p:cNvPr id="11" name="図 10">
            <a:extLst>
              <a:ext uri="{FF2B5EF4-FFF2-40B4-BE49-F238E27FC236}">
                <a16:creationId xmlns:a16="http://schemas.microsoft.com/office/drawing/2014/main" id="{A5C7D8A0-B008-958C-62F0-67816ED147C0}"/>
              </a:ext>
            </a:extLst>
          </p:cNvPr>
          <p:cNvPicPr>
            <a:picLocks noChangeAspect="1"/>
          </p:cNvPicPr>
          <p:nvPr/>
        </p:nvPicPr>
        <p:blipFill>
          <a:blip r:embed="rId3"/>
          <a:stretch>
            <a:fillRect/>
          </a:stretch>
        </p:blipFill>
        <p:spPr>
          <a:xfrm>
            <a:off x="2920778" y="2453565"/>
            <a:ext cx="6350444" cy="4145428"/>
          </a:xfrm>
          <a:prstGeom prst="rect">
            <a:avLst/>
          </a:prstGeom>
        </p:spPr>
      </p:pic>
    </p:spTree>
    <p:extLst>
      <p:ext uri="{BB962C8B-B14F-4D97-AF65-F5344CB8AC3E}">
        <p14:creationId xmlns:p14="http://schemas.microsoft.com/office/powerpoint/2010/main" val="1306129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087B14-893B-CC56-118A-F519C60E34EA}"/>
              </a:ext>
            </a:extLst>
          </p:cNvPr>
          <p:cNvSpPr>
            <a:spLocks noGrp="1"/>
          </p:cNvSpPr>
          <p:nvPr>
            <p:ph type="title"/>
          </p:nvPr>
        </p:nvSpPr>
        <p:spPr/>
        <p:txBody>
          <a:bodyPr/>
          <a:lstStyle/>
          <a:p>
            <a:r>
              <a:rPr kumimoji="1" lang="ja-JP" altLang="en-US" dirty="0"/>
              <a:t>内容</a:t>
            </a:r>
          </a:p>
        </p:txBody>
      </p:sp>
      <p:sp>
        <p:nvSpPr>
          <p:cNvPr id="3" name="コンテンツ プレースホルダー 2">
            <a:extLst>
              <a:ext uri="{FF2B5EF4-FFF2-40B4-BE49-F238E27FC236}">
                <a16:creationId xmlns:a16="http://schemas.microsoft.com/office/drawing/2014/main" id="{17716D17-C553-FA21-646D-0EEE8BF5F81F}"/>
              </a:ext>
            </a:extLst>
          </p:cNvPr>
          <p:cNvSpPr>
            <a:spLocks noGrp="1"/>
          </p:cNvSpPr>
          <p:nvPr>
            <p:ph idx="1"/>
          </p:nvPr>
        </p:nvSpPr>
        <p:spPr/>
        <p:txBody>
          <a:bodyPr>
            <a:normAutofit lnSpcReduction="10000"/>
          </a:bodyPr>
          <a:lstStyle/>
          <a:p>
            <a:pPr marL="0" indent="0">
              <a:buNone/>
            </a:pPr>
            <a:r>
              <a:rPr lang="ja-JP" altLang="en-US" dirty="0"/>
              <a:t>本章では</a:t>
            </a:r>
            <a:r>
              <a:rPr lang="en-US" altLang="ja-JP" dirty="0"/>
              <a:t>JavaScript</a:t>
            </a:r>
            <a:r>
              <a:rPr lang="ja-JP" altLang="en-US" dirty="0"/>
              <a:t>でできる代表的な例をいくつか扱う</a:t>
            </a:r>
            <a:endParaRPr lang="en-US" altLang="ja-JP" dirty="0"/>
          </a:p>
          <a:p>
            <a:r>
              <a:rPr kumimoji="1" lang="en-US" altLang="ja-JP" dirty="0"/>
              <a:t>JavaScript</a:t>
            </a:r>
            <a:r>
              <a:rPr kumimoji="1" lang="ja-JP" altLang="en-US" dirty="0"/>
              <a:t>とは</a:t>
            </a:r>
            <a:endParaRPr kumimoji="1" lang="en-US" altLang="ja-JP" dirty="0"/>
          </a:p>
          <a:p>
            <a:r>
              <a:rPr lang="ja-JP" altLang="en-US" dirty="0"/>
              <a:t>サーバサイドとクライアントサイド</a:t>
            </a:r>
            <a:endParaRPr lang="en-US" altLang="ja-JP" dirty="0"/>
          </a:p>
          <a:p>
            <a:r>
              <a:rPr lang="ja-JP" altLang="en-US" dirty="0"/>
              <a:t>基本的な使い方</a:t>
            </a:r>
            <a:endParaRPr lang="en-US" altLang="ja-JP" dirty="0"/>
          </a:p>
          <a:p>
            <a:r>
              <a:rPr kumimoji="1" lang="en-US" altLang="ja-JP" dirty="0"/>
              <a:t>DOM</a:t>
            </a:r>
            <a:r>
              <a:rPr kumimoji="1" lang="ja-JP" altLang="en-US" dirty="0"/>
              <a:t>操作</a:t>
            </a:r>
            <a:endParaRPr kumimoji="1" lang="en-US" altLang="ja-JP" dirty="0"/>
          </a:p>
          <a:p>
            <a:r>
              <a:rPr kumimoji="1" lang="ja-JP" altLang="en-US" dirty="0"/>
              <a:t>非同期通信</a:t>
            </a:r>
            <a:endParaRPr kumimoji="1" lang="en-US" altLang="ja-JP" dirty="0"/>
          </a:p>
          <a:p>
            <a:r>
              <a:rPr kumimoji="1" lang="ja-JP" altLang="en-US" dirty="0"/>
              <a:t>非同期通信の応用</a:t>
            </a:r>
            <a:endParaRPr kumimoji="1" lang="en-US" altLang="ja-JP" dirty="0"/>
          </a:p>
          <a:p>
            <a:r>
              <a:rPr kumimoji="1" lang="ja-JP" altLang="en-US" dirty="0"/>
              <a:t>グラフの描画</a:t>
            </a:r>
            <a:endParaRPr kumimoji="1" lang="en-US" altLang="ja-JP" dirty="0"/>
          </a:p>
          <a:p>
            <a:r>
              <a:rPr lang="ja-JP" altLang="en-US" dirty="0"/>
              <a:t>地図を表示</a:t>
            </a:r>
            <a:endParaRPr kumimoji="1" lang="ja-JP" altLang="en-US" dirty="0"/>
          </a:p>
        </p:txBody>
      </p:sp>
    </p:spTree>
    <p:extLst>
      <p:ext uri="{BB962C8B-B14F-4D97-AF65-F5344CB8AC3E}">
        <p14:creationId xmlns:p14="http://schemas.microsoft.com/office/powerpoint/2010/main" val="2744968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D80276-D4D2-9665-E214-E27B29649275}"/>
              </a:ext>
            </a:extLst>
          </p:cNvPr>
          <p:cNvSpPr>
            <a:spLocks noGrp="1"/>
          </p:cNvSpPr>
          <p:nvPr>
            <p:ph type="title"/>
          </p:nvPr>
        </p:nvSpPr>
        <p:spPr/>
        <p:txBody>
          <a:bodyPr/>
          <a:lstStyle/>
          <a:p>
            <a:r>
              <a:rPr kumimoji="1" lang="ja-JP" altLang="en-US" dirty="0"/>
              <a:t>非同期通信の応用</a:t>
            </a:r>
          </a:p>
        </p:txBody>
      </p:sp>
      <p:sp>
        <p:nvSpPr>
          <p:cNvPr id="3" name="コンテンツ プレースホルダー 2">
            <a:extLst>
              <a:ext uri="{FF2B5EF4-FFF2-40B4-BE49-F238E27FC236}">
                <a16:creationId xmlns:a16="http://schemas.microsoft.com/office/drawing/2014/main" id="{E668FA39-4F44-0694-0AFF-54F03C9F348E}"/>
              </a:ext>
            </a:extLst>
          </p:cNvPr>
          <p:cNvSpPr>
            <a:spLocks noGrp="1"/>
          </p:cNvSpPr>
          <p:nvPr>
            <p:ph idx="1"/>
          </p:nvPr>
        </p:nvSpPr>
        <p:spPr/>
        <p:txBody>
          <a:bodyPr/>
          <a:lstStyle/>
          <a:p>
            <a:r>
              <a:rPr kumimoji="1" lang="ja-JP" altLang="en-US" dirty="0"/>
              <a:t>秒数カウント</a:t>
            </a:r>
            <a:r>
              <a:rPr kumimoji="1" lang="en-US" altLang="ja-JP" dirty="0"/>
              <a:t>(HTML</a:t>
            </a:r>
            <a:r>
              <a:rPr lang="ja-JP" altLang="en-US" dirty="0"/>
              <a:t>・</a:t>
            </a:r>
            <a:r>
              <a:rPr lang="en-US" altLang="ja-JP" dirty="0" err="1"/>
              <a:t>Javascript</a:t>
            </a:r>
            <a:r>
              <a:rPr lang="ja-JP" altLang="en-US" dirty="0"/>
              <a:t>側</a:t>
            </a:r>
            <a:r>
              <a:rPr kumimoji="1" lang="en-US" altLang="ja-JP" dirty="0"/>
              <a:t>)</a:t>
            </a:r>
            <a:endParaRPr kumimoji="1" lang="ja-JP" altLang="en-US" dirty="0"/>
          </a:p>
        </p:txBody>
      </p:sp>
      <p:pic>
        <p:nvPicPr>
          <p:cNvPr id="5" name="図 4">
            <a:extLst>
              <a:ext uri="{FF2B5EF4-FFF2-40B4-BE49-F238E27FC236}">
                <a16:creationId xmlns:a16="http://schemas.microsoft.com/office/drawing/2014/main" id="{8EB0FF8B-D6A2-E4CB-C599-F1E06367759D}"/>
              </a:ext>
            </a:extLst>
          </p:cNvPr>
          <p:cNvPicPr>
            <a:picLocks noChangeAspect="1"/>
          </p:cNvPicPr>
          <p:nvPr/>
        </p:nvPicPr>
        <p:blipFill>
          <a:blip r:embed="rId3"/>
          <a:stretch>
            <a:fillRect/>
          </a:stretch>
        </p:blipFill>
        <p:spPr>
          <a:xfrm>
            <a:off x="4189744" y="2278169"/>
            <a:ext cx="3812511" cy="4119126"/>
          </a:xfrm>
          <a:prstGeom prst="rect">
            <a:avLst/>
          </a:prstGeom>
        </p:spPr>
      </p:pic>
      <p:sp>
        <p:nvSpPr>
          <p:cNvPr id="6" name="テキスト ボックス 5">
            <a:extLst>
              <a:ext uri="{FF2B5EF4-FFF2-40B4-BE49-F238E27FC236}">
                <a16:creationId xmlns:a16="http://schemas.microsoft.com/office/drawing/2014/main" id="{2F7AB6A6-DCD8-698A-B6B5-C47D81641D15}"/>
              </a:ext>
            </a:extLst>
          </p:cNvPr>
          <p:cNvSpPr txBox="1"/>
          <p:nvPr/>
        </p:nvSpPr>
        <p:spPr>
          <a:xfrm>
            <a:off x="5160486" y="6397295"/>
            <a:ext cx="1871025" cy="369332"/>
          </a:xfrm>
          <a:prstGeom prst="rect">
            <a:avLst/>
          </a:prstGeom>
          <a:noFill/>
        </p:spPr>
        <p:txBody>
          <a:bodyPr wrap="none" rtlCol="0">
            <a:spAutoFit/>
          </a:bodyPr>
          <a:lstStyle/>
          <a:p>
            <a:r>
              <a:rPr lang="en-US" altLang="ja-JP" dirty="0"/>
              <a:t>aj</a:t>
            </a:r>
            <a:r>
              <a:rPr kumimoji="1" lang="en-US" altLang="ja-JP" dirty="0"/>
              <a:t>ax_count.html</a:t>
            </a:r>
            <a:endParaRPr kumimoji="1" lang="ja-JP" altLang="en-US" dirty="0"/>
          </a:p>
        </p:txBody>
      </p:sp>
      <p:sp>
        <p:nvSpPr>
          <p:cNvPr id="7" name="テキスト ボックス 6">
            <a:extLst>
              <a:ext uri="{FF2B5EF4-FFF2-40B4-BE49-F238E27FC236}">
                <a16:creationId xmlns:a16="http://schemas.microsoft.com/office/drawing/2014/main" id="{39175920-C1A3-4E89-67F2-B22B451B707D}"/>
              </a:ext>
            </a:extLst>
          </p:cNvPr>
          <p:cNvSpPr txBox="1"/>
          <p:nvPr/>
        </p:nvSpPr>
        <p:spPr>
          <a:xfrm>
            <a:off x="7434469" y="5363799"/>
            <a:ext cx="4395755" cy="646331"/>
          </a:xfrm>
          <a:prstGeom prst="rect">
            <a:avLst/>
          </a:prstGeom>
          <a:solidFill>
            <a:schemeClr val="bg1"/>
          </a:solidFill>
          <a:ln>
            <a:solidFill>
              <a:srgbClr val="1E1E1E"/>
            </a:solidFill>
          </a:ln>
        </p:spPr>
        <p:txBody>
          <a:bodyPr wrap="none" rtlCol="0">
            <a:spAutoFit/>
          </a:bodyPr>
          <a:lstStyle/>
          <a:p>
            <a:r>
              <a:rPr lang="en-US" altLang="ja-JP" dirty="0" err="1"/>
              <a:t>w</a:t>
            </a:r>
            <a:r>
              <a:rPr kumimoji="1" lang="en-US" altLang="ja-JP" dirty="0" err="1"/>
              <a:t>indow.addEventListerner</a:t>
            </a:r>
            <a:r>
              <a:rPr kumimoji="1" lang="ja-JP" altLang="en-US" dirty="0"/>
              <a:t>ではページを</a:t>
            </a:r>
            <a:endParaRPr kumimoji="1" lang="en-US" altLang="ja-JP" dirty="0"/>
          </a:p>
          <a:p>
            <a:r>
              <a:rPr lang="ja-JP" altLang="en-US" dirty="0"/>
              <a:t>開いたときに動作する</a:t>
            </a:r>
            <a:endParaRPr kumimoji="1" lang="ja-JP" altLang="en-US" dirty="0"/>
          </a:p>
        </p:txBody>
      </p:sp>
      <p:sp>
        <p:nvSpPr>
          <p:cNvPr id="8" name="テキスト ボックス 7">
            <a:extLst>
              <a:ext uri="{FF2B5EF4-FFF2-40B4-BE49-F238E27FC236}">
                <a16:creationId xmlns:a16="http://schemas.microsoft.com/office/drawing/2014/main" id="{CF895BE5-2A46-41C2-F5CF-3D215D564BE2}"/>
              </a:ext>
            </a:extLst>
          </p:cNvPr>
          <p:cNvSpPr txBox="1"/>
          <p:nvPr/>
        </p:nvSpPr>
        <p:spPr>
          <a:xfrm>
            <a:off x="6537298" y="4903146"/>
            <a:ext cx="4328429" cy="369332"/>
          </a:xfrm>
          <a:prstGeom prst="rect">
            <a:avLst/>
          </a:prstGeom>
          <a:solidFill>
            <a:schemeClr val="bg1"/>
          </a:solidFill>
          <a:ln>
            <a:solidFill>
              <a:srgbClr val="1E1E1E"/>
            </a:solidFill>
          </a:ln>
        </p:spPr>
        <p:txBody>
          <a:bodyPr wrap="none" rtlCol="0">
            <a:spAutoFit/>
          </a:bodyPr>
          <a:lstStyle/>
          <a:p>
            <a:r>
              <a:rPr lang="en-US" altLang="ja-JP" dirty="0" err="1"/>
              <a:t>s</a:t>
            </a:r>
            <a:r>
              <a:rPr kumimoji="1" lang="en-US" altLang="ja-JP" dirty="0" err="1"/>
              <a:t>ettimeout</a:t>
            </a:r>
            <a:r>
              <a:rPr kumimoji="1" lang="ja-JP" altLang="en-US" dirty="0"/>
              <a:t>では時間をミリ秒で記述する</a:t>
            </a:r>
          </a:p>
        </p:txBody>
      </p:sp>
    </p:spTree>
    <p:extLst>
      <p:ext uri="{BB962C8B-B14F-4D97-AF65-F5344CB8AC3E}">
        <p14:creationId xmlns:p14="http://schemas.microsoft.com/office/powerpoint/2010/main" val="685701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212ACC-84D2-8992-8715-8A1257D1E10A}"/>
              </a:ext>
            </a:extLst>
          </p:cNvPr>
          <p:cNvSpPr>
            <a:spLocks noGrp="1"/>
          </p:cNvSpPr>
          <p:nvPr>
            <p:ph type="title"/>
          </p:nvPr>
        </p:nvSpPr>
        <p:spPr/>
        <p:txBody>
          <a:bodyPr/>
          <a:lstStyle/>
          <a:p>
            <a:r>
              <a:rPr kumimoji="1" lang="ja-JP" altLang="en-US" dirty="0"/>
              <a:t>非同期通信の応用</a:t>
            </a:r>
          </a:p>
        </p:txBody>
      </p:sp>
      <p:sp>
        <p:nvSpPr>
          <p:cNvPr id="3" name="コンテンツ プレースホルダー 2">
            <a:extLst>
              <a:ext uri="{FF2B5EF4-FFF2-40B4-BE49-F238E27FC236}">
                <a16:creationId xmlns:a16="http://schemas.microsoft.com/office/drawing/2014/main" id="{0C7D8F0C-F3FE-77FC-BC47-AF0DFD8B8B02}"/>
              </a:ext>
            </a:extLst>
          </p:cNvPr>
          <p:cNvSpPr>
            <a:spLocks noGrp="1"/>
          </p:cNvSpPr>
          <p:nvPr>
            <p:ph idx="1"/>
          </p:nvPr>
        </p:nvSpPr>
        <p:spPr/>
        <p:txBody>
          <a:bodyPr/>
          <a:lstStyle/>
          <a:p>
            <a:r>
              <a:rPr kumimoji="1" lang="ja-JP" altLang="en-US" dirty="0"/>
              <a:t>秒数カウント</a:t>
            </a:r>
            <a:r>
              <a:rPr kumimoji="1" lang="en-US" altLang="ja-JP" dirty="0"/>
              <a:t>(</a:t>
            </a:r>
            <a:r>
              <a:rPr kumimoji="1" lang="ja-JP" altLang="en-US" dirty="0"/>
              <a:t>ブラウザ画面</a:t>
            </a:r>
            <a:r>
              <a:rPr kumimoji="1" lang="en-US" altLang="ja-JP" dirty="0"/>
              <a:t>)</a:t>
            </a:r>
            <a:endParaRPr kumimoji="1" lang="ja-JP" altLang="en-US" dirty="0"/>
          </a:p>
        </p:txBody>
      </p:sp>
      <p:pic>
        <p:nvPicPr>
          <p:cNvPr id="5" name="図 4">
            <a:extLst>
              <a:ext uri="{FF2B5EF4-FFF2-40B4-BE49-F238E27FC236}">
                <a16:creationId xmlns:a16="http://schemas.microsoft.com/office/drawing/2014/main" id="{7317AB5E-1D37-DFC1-8426-D7D91A350CC5}"/>
              </a:ext>
            </a:extLst>
          </p:cNvPr>
          <p:cNvPicPr>
            <a:picLocks noChangeAspect="1"/>
          </p:cNvPicPr>
          <p:nvPr/>
        </p:nvPicPr>
        <p:blipFill>
          <a:blip r:embed="rId3"/>
          <a:stretch>
            <a:fillRect/>
          </a:stretch>
        </p:blipFill>
        <p:spPr>
          <a:xfrm>
            <a:off x="838200" y="2463110"/>
            <a:ext cx="5001371" cy="910053"/>
          </a:xfrm>
          <a:prstGeom prst="rect">
            <a:avLst/>
          </a:prstGeom>
        </p:spPr>
      </p:pic>
      <p:pic>
        <p:nvPicPr>
          <p:cNvPr id="7" name="図 6">
            <a:extLst>
              <a:ext uri="{FF2B5EF4-FFF2-40B4-BE49-F238E27FC236}">
                <a16:creationId xmlns:a16="http://schemas.microsoft.com/office/drawing/2014/main" id="{AF824C84-B3CD-8559-6B1D-5F5CBB987845}"/>
              </a:ext>
            </a:extLst>
          </p:cNvPr>
          <p:cNvPicPr>
            <a:picLocks noChangeAspect="1"/>
          </p:cNvPicPr>
          <p:nvPr/>
        </p:nvPicPr>
        <p:blipFill>
          <a:blip r:embed="rId4"/>
          <a:stretch>
            <a:fillRect/>
          </a:stretch>
        </p:blipFill>
        <p:spPr>
          <a:xfrm>
            <a:off x="6096001" y="2443026"/>
            <a:ext cx="5257800" cy="850950"/>
          </a:xfrm>
          <a:prstGeom prst="rect">
            <a:avLst/>
          </a:prstGeom>
        </p:spPr>
      </p:pic>
      <p:sp>
        <p:nvSpPr>
          <p:cNvPr id="8" name="テキスト ボックス 7">
            <a:extLst>
              <a:ext uri="{FF2B5EF4-FFF2-40B4-BE49-F238E27FC236}">
                <a16:creationId xmlns:a16="http://schemas.microsoft.com/office/drawing/2014/main" id="{2647CA97-C174-F77C-6F0E-64D25ED45CFB}"/>
              </a:ext>
            </a:extLst>
          </p:cNvPr>
          <p:cNvSpPr txBox="1"/>
          <p:nvPr/>
        </p:nvSpPr>
        <p:spPr>
          <a:xfrm>
            <a:off x="1861557" y="3508100"/>
            <a:ext cx="2954655" cy="369332"/>
          </a:xfrm>
          <a:prstGeom prst="rect">
            <a:avLst/>
          </a:prstGeom>
          <a:noFill/>
        </p:spPr>
        <p:txBody>
          <a:bodyPr wrap="none" rtlCol="0">
            <a:spAutoFit/>
          </a:bodyPr>
          <a:lstStyle/>
          <a:p>
            <a:r>
              <a:rPr kumimoji="1" lang="ja-JP" altLang="en-US" dirty="0"/>
              <a:t>開いた直後のブラウザ画面</a:t>
            </a:r>
          </a:p>
        </p:txBody>
      </p:sp>
      <p:sp>
        <p:nvSpPr>
          <p:cNvPr id="9" name="テキスト ボックス 8">
            <a:extLst>
              <a:ext uri="{FF2B5EF4-FFF2-40B4-BE49-F238E27FC236}">
                <a16:creationId xmlns:a16="http://schemas.microsoft.com/office/drawing/2014/main" id="{122BCCD0-A0C3-6084-58DB-3B063F069EDE}"/>
              </a:ext>
            </a:extLst>
          </p:cNvPr>
          <p:cNvSpPr txBox="1"/>
          <p:nvPr/>
        </p:nvSpPr>
        <p:spPr>
          <a:xfrm>
            <a:off x="7465582" y="3501937"/>
            <a:ext cx="2518638" cy="369332"/>
          </a:xfrm>
          <a:prstGeom prst="rect">
            <a:avLst/>
          </a:prstGeom>
          <a:noFill/>
        </p:spPr>
        <p:txBody>
          <a:bodyPr wrap="none" rtlCol="0">
            <a:spAutoFit/>
          </a:bodyPr>
          <a:lstStyle/>
          <a:p>
            <a:r>
              <a:rPr lang="en-US" altLang="ja-JP" dirty="0"/>
              <a:t>67</a:t>
            </a:r>
            <a:r>
              <a:rPr lang="ja-JP" altLang="en-US" dirty="0"/>
              <a:t>秒</a:t>
            </a:r>
            <a:r>
              <a:rPr kumimoji="1" lang="ja-JP" altLang="en-US" dirty="0"/>
              <a:t>後のブラウザ画面</a:t>
            </a:r>
          </a:p>
        </p:txBody>
      </p:sp>
    </p:spTree>
    <p:extLst>
      <p:ext uri="{BB962C8B-B14F-4D97-AF65-F5344CB8AC3E}">
        <p14:creationId xmlns:p14="http://schemas.microsoft.com/office/powerpoint/2010/main" val="1608991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630E0-1139-D489-73A3-04816A5BA30F}"/>
              </a:ext>
            </a:extLst>
          </p:cNvPr>
          <p:cNvSpPr>
            <a:spLocks noGrp="1"/>
          </p:cNvSpPr>
          <p:nvPr>
            <p:ph type="title"/>
          </p:nvPr>
        </p:nvSpPr>
        <p:spPr/>
        <p:txBody>
          <a:bodyPr/>
          <a:lstStyle/>
          <a:p>
            <a:r>
              <a:rPr kumimoji="1" lang="ja-JP" altLang="en-US" dirty="0"/>
              <a:t>非同期通信の応用</a:t>
            </a:r>
          </a:p>
        </p:txBody>
      </p:sp>
      <p:sp>
        <p:nvSpPr>
          <p:cNvPr id="3" name="コンテンツ プレースホルダー 2">
            <a:extLst>
              <a:ext uri="{FF2B5EF4-FFF2-40B4-BE49-F238E27FC236}">
                <a16:creationId xmlns:a16="http://schemas.microsoft.com/office/drawing/2014/main" id="{55E43E36-2370-C048-8395-5911FB8DD4C6}"/>
              </a:ext>
            </a:extLst>
          </p:cNvPr>
          <p:cNvSpPr>
            <a:spLocks noGrp="1"/>
          </p:cNvSpPr>
          <p:nvPr>
            <p:ph idx="1"/>
          </p:nvPr>
        </p:nvSpPr>
        <p:spPr/>
        <p:txBody>
          <a:bodyPr/>
          <a:lstStyle/>
          <a:p>
            <a:r>
              <a:rPr kumimoji="1" lang="ja-JP" altLang="en-US" dirty="0"/>
              <a:t>非同期通信の応用例</a:t>
            </a:r>
            <a:endParaRPr kumimoji="1" lang="en-US" altLang="ja-JP" dirty="0"/>
          </a:p>
          <a:p>
            <a:pPr marL="0" indent="0">
              <a:buNone/>
            </a:pPr>
            <a:r>
              <a:rPr kumimoji="1" lang="ja-JP" altLang="en-US" dirty="0"/>
              <a:t>一定時間ごとにリクエストを送ることでグラフなどを比較的リアルタイムで動かすことができる</a:t>
            </a:r>
            <a:endParaRPr kumimoji="1" lang="en-US" altLang="ja-JP" dirty="0"/>
          </a:p>
          <a:p>
            <a:pPr marL="0" indent="0">
              <a:buNone/>
            </a:pPr>
            <a:r>
              <a:rPr lang="ja-JP" altLang="en-US" dirty="0"/>
              <a:t>一定時間ごとにリクエストを送りテキストの中身を更新させコンテンツにリアルタイム性を持たせる</a:t>
            </a:r>
            <a:endParaRPr kumimoji="1" lang="en-US" altLang="ja-JP" dirty="0"/>
          </a:p>
          <a:p>
            <a:pPr marL="0" indent="0">
              <a:buNone/>
            </a:pPr>
            <a:r>
              <a:rPr lang="ja-JP" altLang="en-US" dirty="0"/>
              <a:t>→ただし挙動が重くなることやサーバへの負荷等注意が必要</a:t>
            </a:r>
            <a:endParaRPr kumimoji="1" lang="en-US" altLang="ja-JP" dirty="0"/>
          </a:p>
        </p:txBody>
      </p:sp>
    </p:spTree>
    <p:extLst>
      <p:ext uri="{BB962C8B-B14F-4D97-AF65-F5344CB8AC3E}">
        <p14:creationId xmlns:p14="http://schemas.microsoft.com/office/powerpoint/2010/main" val="1825996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C82CD8-00EB-5E16-0CD2-E0F53D9F8EBE}"/>
              </a:ext>
            </a:extLst>
          </p:cNvPr>
          <p:cNvSpPr>
            <a:spLocks noGrp="1"/>
          </p:cNvSpPr>
          <p:nvPr>
            <p:ph type="title"/>
          </p:nvPr>
        </p:nvSpPr>
        <p:spPr/>
        <p:txBody>
          <a:bodyPr/>
          <a:lstStyle/>
          <a:p>
            <a:r>
              <a:rPr kumimoji="1" lang="ja-JP" altLang="en-US" dirty="0"/>
              <a:t>グラフの描画</a:t>
            </a:r>
          </a:p>
        </p:txBody>
      </p:sp>
      <p:sp>
        <p:nvSpPr>
          <p:cNvPr id="3" name="コンテンツ プレースホルダー 2">
            <a:extLst>
              <a:ext uri="{FF2B5EF4-FFF2-40B4-BE49-F238E27FC236}">
                <a16:creationId xmlns:a16="http://schemas.microsoft.com/office/drawing/2014/main" id="{D1F5B101-052A-08E5-4028-C6F118A5D032}"/>
              </a:ext>
            </a:extLst>
          </p:cNvPr>
          <p:cNvSpPr>
            <a:spLocks noGrp="1"/>
          </p:cNvSpPr>
          <p:nvPr>
            <p:ph idx="1"/>
          </p:nvPr>
        </p:nvSpPr>
        <p:spPr>
          <a:xfrm>
            <a:off x="838200" y="1825625"/>
            <a:ext cx="10515600" cy="4925032"/>
          </a:xfrm>
        </p:spPr>
        <p:txBody>
          <a:bodyPr>
            <a:normAutofit/>
          </a:bodyPr>
          <a:lstStyle/>
          <a:p>
            <a:r>
              <a:rPr kumimoji="1" lang="ja-JP" altLang="en-US" dirty="0"/>
              <a:t>グラフ描画</a:t>
            </a:r>
            <a:endParaRPr kumimoji="1" lang="en-US" altLang="ja-JP" dirty="0"/>
          </a:p>
          <a:p>
            <a:pPr marL="0" indent="0">
              <a:buNone/>
            </a:pPr>
            <a:r>
              <a:rPr lang="en-US" altLang="ja-JP" dirty="0"/>
              <a:t>JavaScript</a:t>
            </a:r>
            <a:r>
              <a:rPr lang="ja-JP" altLang="en-US" dirty="0"/>
              <a:t>ではライブラリを用いることで</a:t>
            </a:r>
            <a:r>
              <a:rPr lang="en-US" altLang="ja-JP" dirty="0"/>
              <a:t>Web</a:t>
            </a:r>
            <a:r>
              <a:rPr lang="ja-JP" altLang="en-US" dirty="0"/>
              <a:t>ページにグラフを描画することができる。</a:t>
            </a:r>
            <a:endParaRPr lang="en-US" altLang="ja-JP" dirty="0"/>
          </a:p>
          <a:p>
            <a:pPr marL="0" indent="0">
              <a:buNone/>
            </a:pPr>
            <a:r>
              <a:rPr kumimoji="1" lang="ja-JP" altLang="en-US" dirty="0"/>
              <a:t>代表的なライブラリとして</a:t>
            </a:r>
            <a:endParaRPr kumimoji="1" lang="en-US" altLang="ja-JP" dirty="0"/>
          </a:p>
          <a:p>
            <a:pPr marL="0" indent="0">
              <a:buNone/>
            </a:pPr>
            <a:r>
              <a:rPr lang="en-US" altLang="ja-JP" dirty="0"/>
              <a:t>Chart.js</a:t>
            </a:r>
          </a:p>
          <a:p>
            <a:pPr marL="0" indent="0">
              <a:buNone/>
            </a:pPr>
            <a:r>
              <a:rPr kumimoji="1" lang="en-US" altLang="ja-JP" dirty="0"/>
              <a:t>D3.js</a:t>
            </a:r>
          </a:p>
          <a:p>
            <a:pPr marL="0" indent="0">
              <a:buNone/>
            </a:pPr>
            <a:r>
              <a:rPr lang="ja-JP" altLang="en-US" dirty="0"/>
              <a:t>などがある。</a:t>
            </a:r>
            <a:endParaRPr lang="en-US" altLang="ja-JP" dirty="0"/>
          </a:p>
          <a:p>
            <a:pPr marL="0" indent="0">
              <a:buNone/>
            </a:pPr>
            <a:endParaRPr kumimoji="1" lang="en-US" altLang="ja-JP" dirty="0"/>
          </a:p>
          <a:p>
            <a:pPr marL="0" indent="0">
              <a:buNone/>
            </a:pPr>
            <a:r>
              <a:rPr kumimoji="1" lang="ja-JP" altLang="en-US" dirty="0"/>
              <a:t>本講座では</a:t>
            </a:r>
            <a:r>
              <a:rPr kumimoji="1" lang="en-US" altLang="ja-JP" dirty="0"/>
              <a:t>Chart.js</a:t>
            </a:r>
            <a:r>
              <a:rPr kumimoji="1" lang="ja-JP" altLang="en-US" dirty="0"/>
              <a:t>を用いる</a:t>
            </a:r>
          </a:p>
        </p:txBody>
      </p:sp>
    </p:spTree>
    <p:extLst>
      <p:ext uri="{BB962C8B-B14F-4D97-AF65-F5344CB8AC3E}">
        <p14:creationId xmlns:p14="http://schemas.microsoft.com/office/powerpoint/2010/main" val="1162719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67527-185E-8436-B21C-9199DC4E7E19}"/>
              </a:ext>
            </a:extLst>
          </p:cNvPr>
          <p:cNvSpPr>
            <a:spLocks noGrp="1"/>
          </p:cNvSpPr>
          <p:nvPr>
            <p:ph type="title"/>
          </p:nvPr>
        </p:nvSpPr>
        <p:spPr/>
        <p:txBody>
          <a:bodyPr/>
          <a:lstStyle/>
          <a:p>
            <a:r>
              <a:rPr kumimoji="1" lang="ja-JP" altLang="en-US" dirty="0"/>
              <a:t>グラフ描画</a:t>
            </a:r>
          </a:p>
        </p:txBody>
      </p:sp>
      <p:sp>
        <p:nvSpPr>
          <p:cNvPr id="3" name="コンテンツ プレースホルダー 2">
            <a:extLst>
              <a:ext uri="{FF2B5EF4-FFF2-40B4-BE49-F238E27FC236}">
                <a16:creationId xmlns:a16="http://schemas.microsoft.com/office/drawing/2014/main" id="{CB078F08-217E-0BC6-5EDD-4C2B353BB374}"/>
              </a:ext>
            </a:extLst>
          </p:cNvPr>
          <p:cNvSpPr>
            <a:spLocks noGrp="1"/>
          </p:cNvSpPr>
          <p:nvPr>
            <p:ph idx="1"/>
          </p:nvPr>
        </p:nvSpPr>
        <p:spPr/>
        <p:txBody>
          <a:bodyPr/>
          <a:lstStyle/>
          <a:p>
            <a:r>
              <a:rPr kumimoji="1" lang="ja-JP" altLang="en-US" dirty="0"/>
              <a:t>チュートリアル</a:t>
            </a:r>
            <a:r>
              <a:rPr kumimoji="1" lang="en-US" altLang="ja-JP" dirty="0"/>
              <a:t>(</a:t>
            </a:r>
            <a:r>
              <a:rPr kumimoji="1" lang="ja-JP" altLang="en-US" dirty="0"/>
              <a:t>コード</a:t>
            </a:r>
            <a:r>
              <a:rPr kumimoji="1" lang="en-US" altLang="ja-JP" dirty="0"/>
              <a:t>)</a:t>
            </a:r>
          </a:p>
          <a:p>
            <a:pPr marL="0" indent="0">
              <a:buNone/>
            </a:pPr>
            <a:r>
              <a:rPr lang="en-US" altLang="ja-JP" dirty="0"/>
              <a:t>canvas</a:t>
            </a:r>
            <a:r>
              <a:rPr lang="ja-JP" altLang="en-US" dirty="0"/>
              <a:t>タグを記述し、属性に</a:t>
            </a:r>
            <a:r>
              <a:rPr lang="en-US" altLang="ja-JP" dirty="0"/>
              <a:t>id</a:t>
            </a:r>
            <a:r>
              <a:rPr lang="ja-JP" altLang="en-US" dirty="0"/>
              <a:t>を書く。</a:t>
            </a:r>
            <a:endParaRPr lang="en-US" altLang="ja-JP" dirty="0"/>
          </a:p>
          <a:p>
            <a:pPr marL="0" indent="0">
              <a:buNone/>
            </a:pPr>
            <a:r>
              <a:rPr lang="ja-JP" altLang="en-US" dirty="0"/>
              <a:t>外部サイトから</a:t>
            </a:r>
            <a:r>
              <a:rPr lang="en-US" altLang="ja-JP" dirty="0"/>
              <a:t>Chart.js</a:t>
            </a:r>
            <a:r>
              <a:rPr lang="ja-JP" altLang="en-US" dirty="0"/>
              <a:t>ライブラリを</a:t>
            </a:r>
            <a:r>
              <a:rPr lang="en-US" altLang="ja-JP" dirty="0"/>
              <a:t>script</a:t>
            </a:r>
            <a:r>
              <a:rPr lang="ja-JP" altLang="en-US" dirty="0"/>
              <a:t>タグで記述</a:t>
            </a:r>
            <a:endParaRPr kumimoji="1" lang="ja-JP" altLang="en-US" dirty="0"/>
          </a:p>
        </p:txBody>
      </p:sp>
      <p:pic>
        <p:nvPicPr>
          <p:cNvPr id="5" name="図 4">
            <a:extLst>
              <a:ext uri="{FF2B5EF4-FFF2-40B4-BE49-F238E27FC236}">
                <a16:creationId xmlns:a16="http://schemas.microsoft.com/office/drawing/2014/main" id="{CA234EAD-6D4A-0692-6A69-71FC8C2C1A99}"/>
              </a:ext>
            </a:extLst>
          </p:cNvPr>
          <p:cNvPicPr>
            <a:picLocks noChangeAspect="1"/>
          </p:cNvPicPr>
          <p:nvPr/>
        </p:nvPicPr>
        <p:blipFill>
          <a:blip r:embed="rId3"/>
          <a:stretch>
            <a:fillRect/>
          </a:stretch>
        </p:blipFill>
        <p:spPr>
          <a:xfrm>
            <a:off x="838200" y="3342724"/>
            <a:ext cx="10515600" cy="1189043"/>
          </a:xfrm>
          <a:prstGeom prst="rect">
            <a:avLst/>
          </a:prstGeom>
        </p:spPr>
      </p:pic>
      <p:sp>
        <p:nvSpPr>
          <p:cNvPr id="7" name="テキスト ボックス 6">
            <a:extLst>
              <a:ext uri="{FF2B5EF4-FFF2-40B4-BE49-F238E27FC236}">
                <a16:creationId xmlns:a16="http://schemas.microsoft.com/office/drawing/2014/main" id="{605A4A18-E152-D81B-F9DE-D9219BF1C76B}"/>
              </a:ext>
            </a:extLst>
          </p:cNvPr>
          <p:cNvSpPr txBox="1"/>
          <p:nvPr/>
        </p:nvSpPr>
        <p:spPr>
          <a:xfrm>
            <a:off x="6097326" y="6176963"/>
            <a:ext cx="6094674" cy="646331"/>
          </a:xfrm>
          <a:prstGeom prst="rect">
            <a:avLst/>
          </a:prstGeom>
          <a:noFill/>
        </p:spPr>
        <p:txBody>
          <a:bodyPr wrap="square">
            <a:spAutoFit/>
          </a:bodyPr>
          <a:lstStyle/>
          <a:p>
            <a:r>
              <a:rPr lang="en-US" altLang="ja-JP" dirty="0">
                <a:hlinkClick r:id="rId4"/>
              </a:rPr>
              <a:t>https://www.tohoho-web.com/ex/chartjs.html</a:t>
            </a:r>
          </a:p>
          <a:p>
            <a:r>
              <a:rPr lang="ja-JP" altLang="en-US" dirty="0">
                <a:hlinkClick r:id="rId4"/>
              </a:rPr>
              <a:t>https://misc.0o0o.org/chartjs-doc-ja/</a:t>
            </a:r>
            <a:r>
              <a:rPr lang="ja-JP" altLang="en-US" dirty="0"/>
              <a:t>　より</a:t>
            </a:r>
          </a:p>
        </p:txBody>
      </p:sp>
    </p:spTree>
    <p:extLst>
      <p:ext uri="{BB962C8B-B14F-4D97-AF65-F5344CB8AC3E}">
        <p14:creationId xmlns:p14="http://schemas.microsoft.com/office/powerpoint/2010/main" val="3503263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63003-1112-EE62-0E45-74783DA20258}"/>
              </a:ext>
            </a:extLst>
          </p:cNvPr>
          <p:cNvSpPr>
            <a:spLocks noGrp="1"/>
          </p:cNvSpPr>
          <p:nvPr>
            <p:ph type="title"/>
          </p:nvPr>
        </p:nvSpPr>
        <p:spPr/>
        <p:txBody>
          <a:bodyPr/>
          <a:lstStyle/>
          <a:p>
            <a:r>
              <a:rPr kumimoji="1" lang="ja-JP" altLang="en-US" dirty="0"/>
              <a:t>グラフ描画</a:t>
            </a:r>
          </a:p>
        </p:txBody>
      </p:sp>
      <p:sp>
        <p:nvSpPr>
          <p:cNvPr id="3" name="コンテンツ プレースホルダー 2">
            <a:extLst>
              <a:ext uri="{FF2B5EF4-FFF2-40B4-BE49-F238E27FC236}">
                <a16:creationId xmlns:a16="http://schemas.microsoft.com/office/drawing/2014/main" id="{9B982CC2-C8FE-E0F3-2900-5222D9681A8D}"/>
              </a:ext>
            </a:extLst>
          </p:cNvPr>
          <p:cNvSpPr>
            <a:spLocks noGrp="1"/>
          </p:cNvSpPr>
          <p:nvPr>
            <p:ph idx="1"/>
          </p:nvPr>
        </p:nvSpPr>
        <p:spPr/>
        <p:txBody>
          <a:bodyPr/>
          <a:lstStyle/>
          <a:p>
            <a:r>
              <a:rPr kumimoji="1" lang="ja-JP" altLang="en-US" dirty="0"/>
              <a:t>チュートリアル</a:t>
            </a:r>
            <a:r>
              <a:rPr kumimoji="1" lang="en-US" altLang="ja-JP" dirty="0"/>
              <a:t>(</a:t>
            </a:r>
            <a:r>
              <a:rPr kumimoji="1" lang="ja-JP" altLang="en-US" dirty="0"/>
              <a:t>コード</a:t>
            </a:r>
            <a:r>
              <a:rPr kumimoji="1" lang="en-US" altLang="ja-JP" dirty="0"/>
              <a:t>)</a:t>
            </a:r>
          </a:p>
          <a:p>
            <a:pPr marL="0" indent="0">
              <a:buNone/>
            </a:pPr>
            <a:endParaRPr kumimoji="1" lang="ja-JP" altLang="en-US" dirty="0"/>
          </a:p>
        </p:txBody>
      </p:sp>
      <p:pic>
        <p:nvPicPr>
          <p:cNvPr id="5" name="図 4">
            <a:extLst>
              <a:ext uri="{FF2B5EF4-FFF2-40B4-BE49-F238E27FC236}">
                <a16:creationId xmlns:a16="http://schemas.microsoft.com/office/drawing/2014/main" id="{0DC1ADA3-B01F-883F-6A42-917F39BB83B7}"/>
              </a:ext>
            </a:extLst>
          </p:cNvPr>
          <p:cNvPicPr>
            <a:picLocks noChangeAspect="1"/>
          </p:cNvPicPr>
          <p:nvPr/>
        </p:nvPicPr>
        <p:blipFill>
          <a:blip r:embed="rId3"/>
          <a:stretch>
            <a:fillRect/>
          </a:stretch>
        </p:blipFill>
        <p:spPr>
          <a:xfrm>
            <a:off x="1728747" y="2369489"/>
            <a:ext cx="3116178" cy="3942411"/>
          </a:xfrm>
          <a:prstGeom prst="rect">
            <a:avLst/>
          </a:prstGeom>
        </p:spPr>
      </p:pic>
      <p:pic>
        <p:nvPicPr>
          <p:cNvPr id="7" name="図 6">
            <a:extLst>
              <a:ext uri="{FF2B5EF4-FFF2-40B4-BE49-F238E27FC236}">
                <a16:creationId xmlns:a16="http://schemas.microsoft.com/office/drawing/2014/main" id="{6A7DB435-9339-362B-26AA-195BD3BC6855}"/>
              </a:ext>
            </a:extLst>
          </p:cNvPr>
          <p:cNvPicPr>
            <a:picLocks noChangeAspect="1"/>
          </p:cNvPicPr>
          <p:nvPr/>
        </p:nvPicPr>
        <p:blipFill>
          <a:blip r:embed="rId4"/>
          <a:stretch>
            <a:fillRect/>
          </a:stretch>
        </p:blipFill>
        <p:spPr>
          <a:xfrm>
            <a:off x="5645426" y="5551919"/>
            <a:ext cx="5325628" cy="759981"/>
          </a:xfrm>
          <a:prstGeom prst="rect">
            <a:avLst/>
          </a:prstGeom>
        </p:spPr>
      </p:pic>
      <p:cxnSp>
        <p:nvCxnSpPr>
          <p:cNvPr id="9" name="コネクタ: カギ線 8">
            <a:extLst>
              <a:ext uri="{FF2B5EF4-FFF2-40B4-BE49-F238E27FC236}">
                <a16:creationId xmlns:a16="http://schemas.microsoft.com/office/drawing/2014/main" id="{89099EBC-1341-6118-8076-A413240C4344}"/>
              </a:ext>
            </a:extLst>
          </p:cNvPr>
          <p:cNvCxnSpPr>
            <a:stCxn id="5" idx="2"/>
            <a:endCxn id="7" idx="0"/>
          </p:cNvCxnSpPr>
          <p:nvPr/>
        </p:nvCxnSpPr>
        <p:spPr>
          <a:xfrm rot="5400000" flipH="1" flipV="1">
            <a:off x="5417547" y="3421208"/>
            <a:ext cx="759981" cy="5021404"/>
          </a:xfrm>
          <a:prstGeom prst="bentConnector5">
            <a:avLst>
              <a:gd name="adj1" fmla="val -30080"/>
              <a:gd name="adj2" fmla="val 39000"/>
              <a:gd name="adj3" fmla="val 130080"/>
            </a:avLst>
          </a:prstGeom>
          <a:ln w="38100">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1AF197D1-B2D6-FEBD-C9E1-110319FDA6E1}"/>
              </a:ext>
            </a:extLst>
          </p:cNvPr>
          <p:cNvSpPr txBox="1"/>
          <p:nvPr/>
        </p:nvSpPr>
        <p:spPr>
          <a:xfrm>
            <a:off x="6097326" y="6311900"/>
            <a:ext cx="6094674" cy="369332"/>
          </a:xfrm>
          <a:prstGeom prst="rect">
            <a:avLst/>
          </a:prstGeom>
          <a:noFill/>
        </p:spPr>
        <p:txBody>
          <a:bodyPr wrap="square">
            <a:spAutoFit/>
          </a:bodyPr>
          <a:lstStyle/>
          <a:p>
            <a:r>
              <a:rPr lang="ja-JP" altLang="en-US" dirty="0">
                <a:hlinkClick r:id="rId5"/>
              </a:rPr>
              <a:t>https://misc.0o0o.org/chartjs-doc-ja/</a:t>
            </a:r>
            <a:r>
              <a:rPr lang="ja-JP" altLang="en-US" dirty="0"/>
              <a:t>　より</a:t>
            </a:r>
          </a:p>
        </p:txBody>
      </p:sp>
    </p:spTree>
    <p:extLst>
      <p:ext uri="{BB962C8B-B14F-4D97-AF65-F5344CB8AC3E}">
        <p14:creationId xmlns:p14="http://schemas.microsoft.com/office/powerpoint/2010/main" val="967426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765BDF-BCC8-3770-2871-3A13ABDA110D}"/>
              </a:ext>
            </a:extLst>
          </p:cNvPr>
          <p:cNvSpPr>
            <a:spLocks noGrp="1"/>
          </p:cNvSpPr>
          <p:nvPr>
            <p:ph type="title"/>
          </p:nvPr>
        </p:nvSpPr>
        <p:spPr/>
        <p:txBody>
          <a:bodyPr/>
          <a:lstStyle/>
          <a:p>
            <a:r>
              <a:rPr kumimoji="1" lang="ja-JP" altLang="en-US" dirty="0"/>
              <a:t>グラフ描画</a:t>
            </a:r>
          </a:p>
        </p:txBody>
      </p:sp>
      <p:sp>
        <p:nvSpPr>
          <p:cNvPr id="3" name="コンテンツ プレースホルダー 2">
            <a:extLst>
              <a:ext uri="{FF2B5EF4-FFF2-40B4-BE49-F238E27FC236}">
                <a16:creationId xmlns:a16="http://schemas.microsoft.com/office/drawing/2014/main" id="{937D5EE9-7889-5F5E-C496-8645CFF5233E}"/>
              </a:ext>
            </a:extLst>
          </p:cNvPr>
          <p:cNvSpPr>
            <a:spLocks noGrp="1"/>
          </p:cNvSpPr>
          <p:nvPr>
            <p:ph idx="1"/>
          </p:nvPr>
        </p:nvSpPr>
        <p:spPr/>
        <p:txBody>
          <a:bodyPr/>
          <a:lstStyle/>
          <a:p>
            <a:r>
              <a:rPr kumimoji="1" lang="ja-JP" altLang="en-US" dirty="0"/>
              <a:t>チュートリアル</a:t>
            </a:r>
            <a:r>
              <a:rPr kumimoji="1" lang="en-US" altLang="ja-JP" dirty="0"/>
              <a:t>(</a:t>
            </a:r>
            <a:r>
              <a:rPr kumimoji="1" lang="ja-JP" altLang="en-US" dirty="0"/>
              <a:t>ブラウザ画面</a:t>
            </a:r>
            <a:r>
              <a:rPr kumimoji="1" lang="en-US" altLang="ja-JP" dirty="0"/>
              <a:t>)</a:t>
            </a:r>
            <a:endParaRPr kumimoji="1" lang="ja-JP" altLang="en-US" dirty="0"/>
          </a:p>
        </p:txBody>
      </p:sp>
      <p:pic>
        <p:nvPicPr>
          <p:cNvPr id="5" name="図 4">
            <a:extLst>
              <a:ext uri="{FF2B5EF4-FFF2-40B4-BE49-F238E27FC236}">
                <a16:creationId xmlns:a16="http://schemas.microsoft.com/office/drawing/2014/main" id="{FD7B62C4-35FC-397F-F335-18EE4E16780B}"/>
              </a:ext>
            </a:extLst>
          </p:cNvPr>
          <p:cNvPicPr>
            <a:picLocks noChangeAspect="1"/>
          </p:cNvPicPr>
          <p:nvPr/>
        </p:nvPicPr>
        <p:blipFill>
          <a:blip r:embed="rId3"/>
          <a:stretch>
            <a:fillRect/>
          </a:stretch>
        </p:blipFill>
        <p:spPr>
          <a:xfrm>
            <a:off x="4137302" y="2449055"/>
            <a:ext cx="3917396" cy="3862845"/>
          </a:xfrm>
          <a:prstGeom prst="rect">
            <a:avLst/>
          </a:prstGeom>
        </p:spPr>
      </p:pic>
    </p:spTree>
    <p:extLst>
      <p:ext uri="{BB962C8B-B14F-4D97-AF65-F5344CB8AC3E}">
        <p14:creationId xmlns:p14="http://schemas.microsoft.com/office/powerpoint/2010/main" val="2439248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25100-FC06-982A-08FE-A735A89631C6}"/>
              </a:ext>
            </a:extLst>
          </p:cNvPr>
          <p:cNvSpPr>
            <a:spLocks noGrp="1"/>
          </p:cNvSpPr>
          <p:nvPr>
            <p:ph type="title"/>
          </p:nvPr>
        </p:nvSpPr>
        <p:spPr/>
        <p:txBody>
          <a:bodyPr/>
          <a:lstStyle/>
          <a:p>
            <a:r>
              <a:rPr kumimoji="1" lang="ja-JP" altLang="en-US" dirty="0"/>
              <a:t>グラフ描画</a:t>
            </a:r>
          </a:p>
        </p:txBody>
      </p:sp>
      <p:sp>
        <p:nvSpPr>
          <p:cNvPr id="3" name="コンテンツ プレースホルダー 2">
            <a:extLst>
              <a:ext uri="{FF2B5EF4-FFF2-40B4-BE49-F238E27FC236}">
                <a16:creationId xmlns:a16="http://schemas.microsoft.com/office/drawing/2014/main" id="{072465B7-5F2B-B6E1-B3FF-F37F10C561E2}"/>
              </a:ext>
            </a:extLst>
          </p:cNvPr>
          <p:cNvSpPr>
            <a:spLocks noGrp="1"/>
          </p:cNvSpPr>
          <p:nvPr>
            <p:ph idx="1"/>
          </p:nvPr>
        </p:nvSpPr>
        <p:spPr/>
        <p:txBody>
          <a:bodyPr/>
          <a:lstStyle/>
          <a:p>
            <a:r>
              <a:rPr kumimoji="1" lang="ja-JP" altLang="en-US" dirty="0"/>
              <a:t>サーバから入手した三次関数のデータをグラフ化</a:t>
            </a:r>
            <a:endParaRPr kumimoji="1" lang="en-US" altLang="ja-JP" dirty="0"/>
          </a:p>
          <a:p>
            <a:pPr marL="0" indent="0">
              <a:buNone/>
            </a:pPr>
            <a:r>
              <a:rPr kumimoji="1" lang="ja-JP" altLang="en-US" dirty="0"/>
              <a:t>ブラウザ側では</a:t>
            </a:r>
            <a:r>
              <a:rPr kumimoji="1" lang="en-US" altLang="ja-JP" dirty="0" err="1"/>
              <a:t>XMLHttpRequest</a:t>
            </a:r>
            <a:r>
              <a:rPr kumimoji="1" lang="ja-JP" altLang="en-US" dirty="0"/>
              <a:t>でサーバ側にリクエストを送る</a:t>
            </a:r>
            <a:endParaRPr kumimoji="1" lang="en-US" altLang="ja-JP" dirty="0"/>
          </a:p>
          <a:p>
            <a:pPr marL="0" indent="0">
              <a:buNone/>
            </a:pPr>
            <a:endParaRPr lang="en-US" altLang="ja-JP" dirty="0"/>
          </a:p>
          <a:p>
            <a:pPr marL="0" indent="0">
              <a:buNone/>
            </a:pPr>
            <a:r>
              <a:rPr lang="ja-JP" altLang="en-US" dirty="0"/>
              <a:t>サーバ</a:t>
            </a:r>
            <a:r>
              <a:rPr kumimoji="1" lang="ja-JP" altLang="en-US" dirty="0"/>
              <a:t>側で三次関数の</a:t>
            </a:r>
            <a:r>
              <a:rPr kumimoji="1" lang="en-US" altLang="ja-JP" dirty="0"/>
              <a:t>x</a:t>
            </a:r>
            <a:r>
              <a:rPr kumimoji="1" lang="ja-JP" altLang="en-US" dirty="0"/>
              <a:t>座標と</a:t>
            </a:r>
            <a:r>
              <a:rPr kumimoji="1" lang="en-US" altLang="ja-JP" dirty="0"/>
              <a:t>y</a:t>
            </a:r>
            <a:r>
              <a:rPr kumimoji="1" lang="ja-JP" altLang="en-US" dirty="0"/>
              <a:t>座標のデータを</a:t>
            </a:r>
            <a:r>
              <a:rPr kumimoji="1" lang="en-US" altLang="ja-JP" dirty="0"/>
              <a:t>JSON</a:t>
            </a:r>
            <a:r>
              <a:rPr kumimoji="1" lang="ja-JP" altLang="en-US" dirty="0"/>
              <a:t>でレスポンスを返す</a:t>
            </a:r>
            <a:endParaRPr kumimoji="1" lang="en-US" altLang="ja-JP" dirty="0"/>
          </a:p>
          <a:p>
            <a:pPr marL="0" indent="0">
              <a:buNone/>
            </a:pPr>
            <a:endParaRPr lang="en-US" altLang="ja-JP" dirty="0"/>
          </a:p>
          <a:p>
            <a:pPr marL="0" indent="0">
              <a:buNone/>
            </a:pPr>
            <a:r>
              <a:rPr kumimoji="1" lang="ja-JP" altLang="en-US" dirty="0"/>
              <a:t>ブラウザ側は受信した</a:t>
            </a:r>
            <a:r>
              <a:rPr kumimoji="1" lang="en-US" altLang="ja-JP" dirty="0"/>
              <a:t>JSON</a:t>
            </a:r>
            <a:r>
              <a:rPr kumimoji="1" lang="ja-JP" altLang="en-US" dirty="0"/>
              <a:t>からデータを</a:t>
            </a:r>
            <a:r>
              <a:rPr kumimoji="1" lang="en-US" altLang="ja-JP" dirty="0"/>
              <a:t>x</a:t>
            </a:r>
            <a:r>
              <a:rPr kumimoji="1" lang="ja-JP" altLang="en-US" dirty="0"/>
              <a:t>座標・</a:t>
            </a:r>
            <a:r>
              <a:rPr kumimoji="1" lang="en-US" altLang="ja-JP" dirty="0"/>
              <a:t>y</a:t>
            </a:r>
            <a:r>
              <a:rPr kumimoji="1" lang="ja-JP" altLang="en-US" dirty="0"/>
              <a:t>座標データを取得して折れ線グラフを描画</a:t>
            </a:r>
          </a:p>
        </p:txBody>
      </p:sp>
    </p:spTree>
    <p:extLst>
      <p:ext uri="{BB962C8B-B14F-4D97-AF65-F5344CB8AC3E}">
        <p14:creationId xmlns:p14="http://schemas.microsoft.com/office/powerpoint/2010/main" val="205353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82089D-E22E-C25A-4923-920C3CE107CF}"/>
              </a:ext>
            </a:extLst>
          </p:cNvPr>
          <p:cNvSpPr>
            <a:spLocks noGrp="1"/>
          </p:cNvSpPr>
          <p:nvPr>
            <p:ph type="title"/>
          </p:nvPr>
        </p:nvSpPr>
        <p:spPr/>
        <p:txBody>
          <a:bodyPr/>
          <a:lstStyle/>
          <a:p>
            <a:r>
              <a:rPr kumimoji="1" lang="ja-JP" altLang="en-US" dirty="0"/>
              <a:t>グラフを描画</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0164700-DEDD-AE46-71F2-A76B6C0BF8A6}"/>
                  </a:ext>
                </a:extLst>
              </p:cNvPr>
              <p:cNvSpPr>
                <a:spLocks noGrp="1"/>
              </p:cNvSpPr>
              <p:nvPr>
                <p:ph idx="1"/>
              </p:nvPr>
            </p:nvSpPr>
            <p:spPr/>
            <p:txBody>
              <a:bodyPr>
                <a:normAutofit fontScale="92500" lnSpcReduction="10000"/>
              </a:bodyPr>
              <a:lstStyle/>
              <a:p>
                <a:r>
                  <a:rPr kumimoji="1" lang="ja-JP" altLang="en-US" dirty="0"/>
                  <a:t>サーバから入手した三次関数のデータをグラフ化</a:t>
                </a:r>
                <a:endParaRPr kumimoji="1" lang="en-US" altLang="ja-JP" dirty="0"/>
              </a:p>
              <a:p>
                <a:pPr marL="0" indent="0">
                  <a:buNone/>
                </a:pPr>
                <a:r>
                  <a:rPr kumimoji="1" lang="ja-JP" altLang="en-US" dirty="0"/>
                  <a:t>三次関数の仕様</a:t>
                </a:r>
                <a:endParaRPr lang="en-US" altLang="ja-JP" dirty="0"/>
              </a:p>
              <a:p>
                <a:pPr marL="0" indent="0">
                  <a:buNone/>
                </a:pPr>
                <a:r>
                  <a:rPr kumimoji="1" lang="ja-JP" altLang="en-US" dirty="0"/>
                  <a:t>数式</a:t>
                </a:r>
                <a:endParaRPr kumimoji="1" lang="en-US" altLang="ja-JP" dirty="0"/>
              </a:p>
              <a:p>
                <a:pPr marL="0" indent="0">
                  <a:buNone/>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𝑥</m:t>
                          </m:r>
                        </m:e>
                        <m:sup>
                          <m:r>
                            <a:rPr kumimoji="1" lang="en-US" altLang="ja-JP" b="0" i="1" smtClean="0">
                              <a:latin typeface="Cambria Math" panose="02040503050406030204" pitchFamily="18" charset="0"/>
                            </a:rPr>
                            <m:t>3</m:t>
                          </m:r>
                        </m:sup>
                      </m:sSup>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𝑥</m:t>
                      </m:r>
                    </m:oMath>
                  </m:oMathPara>
                </a14:m>
                <a:endParaRPr lang="en-US" altLang="ja-JP" dirty="0"/>
              </a:p>
              <a:p>
                <a:pPr marL="0" indent="0">
                  <a:buNone/>
                </a:pPr>
                <a:endParaRPr kumimoji="1" lang="en-US" altLang="ja-JP" dirty="0"/>
              </a:p>
              <a:p>
                <a:pPr marL="0" indent="0">
                  <a:buNone/>
                </a:pPr>
                <a:r>
                  <a:rPr kumimoji="1" lang="ja-JP" altLang="en-US" dirty="0"/>
                  <a:t>要素数</a:t>
                </a:r>
                <a:endParaRPr kumimoji="1" lang="en-US" altLang="ja-JP" dirty="0"/>
              </a:p>
              <a:p>
                <a:pPr marL="0" indent="0" algn="ctr">
                  <a:buNone/>
                </a:pPr>
                <a:r>
                  <a:rPr lang="en-US" altLang="ja-JP" dirty="0"/>
                  <a:t>20</a:t>
                </a:r>
                <a:r>
                  <a:rPr lang="ja-JP" altLang="en-US" dirty="0"/>
                  <a:t>個</a:t>
                </a:r>
                <a:endParaRPr lang="en-US" altLang="ja-JP" dirty="0"/>
              </a:p>
              <a:p>
                <a:pPr marL="0" indent="0">
                  <a:buNone/>
                </a:pPr>
                <a:endParaRPr lang="en-US" altLang="ja-JP" dirty="0"/>
              </a:p>
              <a:p>
                <a:pPr marL="0" indent="0">
                  <a:buNone/>
                </a:pPr>
                <a:r>
                  <a:rPr lang="ja-JP" altLang="en-US" dirty="0"/>
                  <a:t>グラフ</a:t>
                </a:r>
                <a:endParaRPr lang="en-US" altLang="ja-JP" dirty="0"/>
              </a:p>
              <a:p>
                <a:pPr marL="0" indent="0" algn="ctr">
                  <a:buNone/>
                </a:pPr>
                <a:r>
                  <a:rPr lang="ja-JP" altLang="en-US" dirty="0"/>
                  <a:t>折れ線グラフ</a:t>
                </a:r>
                <a:endParaRPr lang="en-US" altLang="ja-JP" dirty="0"/>
              </a:p>
            </p:txBody>
          </p:sp>
        </mc:Choice>
        <mc:Fallback xmlns="">
          <p:sp>
            <p:nvSpPr>
              <p:cNvPr id="3" name="コンテンツ プレースホルダー 2">
                <a:extLst>
                  <a:ext uri="{FF2B5EF4-FFF2-40B4-BE49-F238E27FC236}">
                    <a16:creationId xmlns:a16="http://schemas.microsoft.com/office/drawing/2014/main" id="{50164700-DEDD-AE46-71F2-A76B6C0BF8A6}"/>
                  </a:ext>
                </a:extLst>
              </p:cNvPr>
              <p:cNvSpPr>
                <a:spLocks noGrp="1" noRot="1" noChangeAspect="1" noMove="1" noResize="1" noEditPoints="1" noAdjustHandles="1" noChangeArrowheads="1" noChangeShapeType="1" noTextEdit="1"/>
              </p:cNvSpPr>
              <p:nvPr>
                <p:ph idx="1"/>
              </p:nvPr>
            </p:nvSpPr>
            <p:spPr>
              <a:blipFill>
                <a:blip r:embed="rId3"/>
                <a:stretch>
                  <a:fillRect l="-1043" t="-2801" b="-30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67513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67D77-2BC1-0576-E84D-03F0D2F9F23E}"/>
              </a:ext>
            </a:extLst>
          </p:cNvPr>
          <p:cNvSpPr>
            <a:spLocks noGrp="1"/>
          </p:cNvSpPr>
          <p:nvPr>
            <p:ph type="title"/>
          </p:nvPr>
        </p:nvSpPr>
        <p:spPr/>
        <p:txBody>
          <a:bodyPr/>
          <a:lstStyle/>
          <a:p>
            <a:r>
              <a:rPr kumimoji="1" lang="ja-JP" altLang="en-US" dirty="0"/>
              <a:t>グラフを描画</a:t>
            </a:r>
          </a:p>
        </p:txBody>
      </p:sp>
      <p:sp>
        <p:nvSpPr>
          <p:cNvPr id="3" name="コンテンツ プレースホルダー 2">
            <a:extLst>
              <a:ext uri="{FF2B5EF4-FFF2-40B4-BE49-F238E27FC236}">
                <a16:creationId xmlns:a16="http://schemas.microsoft.com/office/drawing/2014/main" id="{40CD188C-83AD-6D8B-1C0B-559E2F253549}"/>
              </a:ext>
            </a:extLst>
          </p:cNvPr>
          <p:cNvSpPr>
            <a:spLocks noGrp="1"/>
          </p:cNvSpPr>
          <p:nvPr>
            <p:ph idx="1"/>
          </p:nvPr>
        </p:nvSpPr>
        <p:spPr/>
        <p:txBody>
          <a:bodyPr/>
          <a:lstStyle/>
          <a:p>
            <a:r>
              <a:rPr kumimoji="1" lang="ja-JP" altLang="en-US" dirty="0"/>
              <a:t>サーバから入手した三次関数のデータをグラフ化</a:t>
            </a:r>
            <a:r>
              <a:rPr kumimoji="1" lang="en-US" altLang="ja-JP" dirty="0"/>
              <a:t>(Python)</a:t>
            </a:r>
            <a:endParaRPr kumimoji="1" lang="ja-JP" altLang="en-US" dirty="0"/>
          </a:p>
        </p:txBody>
      </p:sp>
      <p:pic>
        <p:nvPicPr>
          <p:cNvPr id="5" name="図 4">
            <a:extLst>
              <a:ext uri="{FF2B5EF4-FFF2-40B4-BE49-F238E27FC236}">
                <a16:creationId xmlns:a16="http://schemas.microsoft.com/office/drawing/2014/main" id="{6B7E16B7-9E7C-F2D2-60F2-85D38E6CDDFA}"/>
              </a:ext>
            </a:extLst>
          </p:cNvPr>
          <p:cNvPicPr>
            <a:picLocks noChangeAspect="1"/>
          </p:cNvPicPr>
          <p:nvPr/>
        </p:nvPicPr>
        <p:blipFill>
          <a:blip r:embed="rId3"/>
          <a:stretch>
            <a:fillRect/>
          </a:stretch>
        </p:blipFill>
        <p:spPr>
          <a:xfrm>
            <a:off x="3655864" y="2245840"/>
            <a:ext cx="4880271" cy="4304681"/>
          </a:xfrm>
          <a:prstGeom prst="rect">
            <a:avLst/>
          </a:prstGeom>
        </p:spPr>
      </p:pic>
    </p:spTree>
    <p:extLst>
      <p:ext uri="{BB962C8B-B14F-4D97-AF65-F5344CB8AC3E}">
        <p14:creationId xmlns:p14="http://schemas.microsoft.com/office/powerpoint/2010/main" val="412689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4679F-AC6C-C79C-FA2C-3FBF7EAC1844}"/>
              </a:ext>
            </a:extLst>
          </p:cNvPr>
          <p:cNvSpPr>
            <a:spLocks noGrp="1"/>
          </p:cNvSpPr>
          <p:nvPr>
            <p:ph type="title"/>
          </p:nvPr>
        </p:nvSpPr>
        <p:spPr/>
        <p:txBody>
          <a:bodyPr/>
          <a:lstStyle/>
          <a:p>
            <a:r>
              <a:rPr kumimoji="1" lang="en-US" altLang="ja-JP" dirty="0"/>
              <a:t>JavaScript</a:t>
            </a:r>
            <a:r>
              <a:rPr kumimoji="1" lang="ja-JP" altLang="en-US" dirty="0"/>
              <a:t>とは</a:t>
            </a:r>
          </a:p>
        </p:txBody>
      </p:sp>
      <p:sp>
        <p:nvSpPr>
          <p:cNvPr id="3" name="コンテンツ プレースホルダー 2">
            <a:extLst>
              <a:ext uri="{FF2B5EF4-FFF2-40B4-BE49-F238E27FC236}">
                <a16:creationId xmlns:a16="http://schemas.microsoft.com/office/drawing/2014/main" id="{1CEBF0DF-0D03-954E-FBEE-15E614989AB8}"/>
              </a:ext>
            </a:extLst>
          </p:cNvPr>
          <p:cNvSpPr>
            <a:spLocks noGrp="1"/>
          </p:cNvSpPr>
          <p:nvPr>
            <p:ph idx="1"/>
          </p:nvPr>
        </p:nvSpPr>
        <p:spPr/>
        <p:txBody>
          <a:bodyPr/>
          <a:lstStyle/>
          <a:p>
            <a:pPr marL="0" indent="0">
              <a:buNone/>
            </a:pPr>
            <a:r>
              <a:rPr kumimoji="1" lang="ja-JP" altLang="en-US" dirty="0"/>
              <a:t>主に</a:t>
            </a:r>
            <a:r>
              <a:rPr kumimoji="1" lang="en-US" altLang="ja-JP" dirty="0"/>
              <a:t>Web</a:t>
            </a:r>
            <a:r>
              <a:rPr kumimoji="1" lang="ja-JP" altLang="en-US" dirty="0"/>
              <a:t>ページに組み込まれたプログラムを</a:t>
            </a:r>
            <a:r>
              <a:rPr kumimoji="1" lang="en-US" altLang="ja-JP" dirty="0"/>
              <a:t>Web</a:t>
            </a:r>
            <a:r>
              <a:rPr kumimoji="1" lang="ja-JP" altLang="en-US" dirty="0"/>
              <a:t>ブラウザ上で実行するために用いられるプログラミング言語の一つ。</a:t>
            </a:r>
            <a:endParaRPr kumimoji="1" lang="en-US" altLang="ja-JP" dirty="0"/>
          </a:p>
          <a:p>
            <a:pPr marL="0" indent="0" algn="r">
              <a:buNone/>
            </a:pPr>
            <a:r>
              <a:rPr lang="ja-JP" altLang="en-US" dirty="0"/>
              <a:t>出典：</a:t>
            </a:r>
            <a:r>
              <a:rPr lang="en-US" altLang="ja-JP" dirty="0">
                <a:hlinkClick r:id="rId3"/>
              </a:rPr>
              <a:t>https://e-words.jp/w/JavaScript.html</a:t>
            </a:r>
            <a:endParaRPr lang="en-US" altLang="ja-JP" dirty="0"/>
          </a:p>
          <a:p>
            <a:pPr marL="0" indent="0">
              <a:buNone/>
            </a:pPr>
            <a:endParaRPr lang="en-US" altLang="ja-JP" dirty="0"/>
          </a:p>
          <a:p>
            <a:pPr marL="0" indent="0">
              <a:buNone/>
            </a:pPr>
            <a:r>
              <a:rPr kumimoji="1" lang="ja-JP" altLang="en-US" dirty="0"/>
              <a:t>今までの講座ではサーバで処理をしていたのに対して</a:t>
            </a:r>
            <a:r>
              <a:rPr kumimoji="1" lang="en-US" altLang="ja-JP" dirty="0"/>
              <a:t>JavaScript</a:t>
            </a:r>
            <a:r>
              <a:rPr kumimoji="1" lang="ja-JP" altLang="en-US" dirty="0"/>
              <a:t>ではブラウザ上で処理を行う。</a:t>
            </a:r>
          </a:p>
        </p:txBody>
      </p:sp>
    </p:spTree>
    <p:extLst>
      <p:ext uri="{BB962C8B-B14F-4D97-AF65-F5344CB8AC3E}">
        <p14:creationId xmlns:p14="http://schemas.microsoft.com/office/powerpoint/2010/main" val="3133368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1B5B4-6442-647D-8A76-7C7BDF2B0AD8}"/>
              </a:ext>
            </a:extLst>
          </p:cNvPr>
          <p:cNvSpPr>
            <a:spLocks noGrp="1"/>
          </p:cNvSpPr>
          <p:nvPr>
            <p:ph type="title"/>
          </p:nvPr>
        </p:nvSpPr>
        <p:spPr/>
        <p:txBody>
          <a:bodyPr/>
          <a:lstStyle/>
          <a:p>
            <a:r>
              <a:rPr kumimoji="1" lang="ja-JP" altLang="en-US" dirty="0"/>
              <a:t>グラフを描画</a:t>
            </a:r>
          </a:p>
        </p:txBody>
      </p:sp>
      <p:sp>
        <p:nvSpPr>
          <p:cNvPr id="3" name="コンテンツ プレースホルダー 2">
            <a:extLst>
              <a:ext uri="{FF2B5EF4-FFF2-40B4-BE49-F238E27FC236}">
                <a16:creationId xmlns:a16="http://schemas.microsoft.com/office/drawing/2014/main" id="{BD11F61F-17CB-84EE-8EF4-8255250C8424}"/>
              </a:ext>
            </a:extLst>
          </p:cNvPr>
          <p:cNvSpPr>
            <a:spLocks noGrp="1"/>
          </p:cNvSpPr>
          <p:nvPr>
            <p:ph idx="1"/>
          </p:nvPr>
        </p:nvSpPr>
        <p:spPr/>
        <p:txBody>
          <a:bodyPr/>
          <a:lstStyle/>
          <a:p>
            <a:r>
              <a:rPr kumimoji="1" lang="ja-JP" altLang="en-US" dirty="0"/>
              <a:t>サーバから入手した三次関数のデータをグラフ化</a:t>
            </a:r>
            <a:r>
              <a:rPr kumimoji="1" lang="en-US" altLang="ja-JP" dirty="0"/>
              <a:t>(JavaScript)</a:t>
            </a:r>
            <a:endParaRPr kumimoji="1" lang="ja-JP" altLang="en-US" dirty="0"/>
          </a:p>
        </p:txBody>
      </p:sp>
      <p:pic>
        <p:nvPicPr>
          <p:cNvPr id="5" name="図 4">
            <a:extLst>
              <a:ext uri="{FF2B5EF4-FFF2-40B4-BE49-F238E27FC236}">
                <a16:creationId xmlns:a16="http://schemas.microsoft.com/office/drawing/2014/main" id="{5330FE0E-F17D-AD05-060E-637E3D399AB4}"/>
              </a:ext>
            </a:extLst>
          </p:cNvPr>
          <p:cNvPicPr>
            <a:picLocks noChangeAspect="1"/>
          </p:cNvPicPr>
          <p:nvPr/>
        </p:nvPicPr>
        <p:blipFill>
          <a:blip r:embed="rId3"/>
          <a:stretch>
            <a:fillRect/>
          </a:stretch>
        </p:blipFill>
        <p:spPr>
          <a:xfrm>
            <a:off x="1807928" y="2263115"/>
            <a:ext cx="8576144" cy="3913848"/>
          </a:xfrm>
          <a:prstGeom prst="rect">
            <a:avLst/>
          </a:prstGeom>
        </p:spPr>
      </p:pic>
      <p:sp>
        <p:nvSpPr>
          <p:cNvPr id="7" name="テキスト ボックス 6">
            <a:extLst>
              <a:ext uri="{FF2B5EF4-FFF2-40B4-BE49-F238E27FC236}">
                <a16:creationId xmlns:a16="http://schemas.microsoft.com/office/drawing/2014/main" id="{58CB2213-3553-5959-61F0-20FCDF011CCC}"/>
              </a:ext>
            </a:extLst>
          </p:cNvPr>
          <p:cNvSpPr txBox="1"/>
          <p:nvPr/>
        </p:nvSpPr>
        <p:spPr>
          <a:xfrm>
            <a:off x="4912823" y="6176963"/>
            <a:ext cx="2366353" cy="369332"/>
          </a:xfrm>
          <a:prstGeom prst="rect">
            <a:avLst/>
          </a:prstGeom>
          <a:noFill/>
        </p:spPr>
        <p:txBody>
          <a:bodyPr wrap="none" rtlCol="0">
            <a:spAutoFit/>
          </a:bodyPr>
          <a:lstStyle/>
          <a:p>
            <a:r>
              <a:rPr lang="en-US" altLang="ja-JP" dirty="0"/>
              <a:t>a</a:t>
            </a:r>
            <a:r>
              <a:rPr kumimoji="1" lang="en-US" altLang="ja-JP" dirty="0"/>
              <a:t>jax_chart.html(1/2)</a:t>
            </a:r>
            <a:endParaRPr kumimoji="1" lang="ja-JP" altLang="en-US" dirty="0"/>
          </a:p>
        </p:txBody>
      </p:sp>
    </p:spTree>
    <p:extLst>
      <p:ext uri="{BB962C8B-B14F-4D97-AF65-F5344CB8AC3E}">
        <p14:creationId xmlns:p14="http://schemas.microsoft.com/office/powerpoint/2010/main" val="35910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1B5B4-6442-647D-8A76-7C7BDF2B0AD8}"/>
              </a:ext>
            </a:extLst>
          </p:cNvPr>
          <p:cNvSpPr>
            <a:spLocks noGrp="1"/>
          </p:cNvSpPr>
          <p:nvPr>
            <p:ph type="title"/>
          </p:nvPr>
        </p:nvSpPr>
        <p:spPr/>
        <p:txBody>
          <a:bodyPr/>
          <a:lstStyle/>
          <a:p>
            <a:r>
              <a:rPr kumimoji="1" lang="ja-JP" altLang="en-US" dirty="0"/>
              <a:t>グラフを描画</a:t>
            </a:r>
          </a:p>
        </p:txBody>
      </p:sp>
      <p:sp>
        <p:nvSpPr>
          <p:cNvPr id="3" name="コンテンツ プレースホルダー 2">
            <a:extLst>
              <a:ext uri="{FF2B5EF4-FFF2-40B4-BE49-F238E27FC236}">
                <a16:creationId xmlns:a16="http://schemas.microsoft.com/office/drawing/2014/main" id="{BD11F61F-17CB-84EE-8EF4-8255250C8424}"/>
              </a:ext>
            </a:extLst>
          </p:cNvPr>
          <p:cNvSpPr>
            <a:spLocks noGrp="1"/>
          </p:cNvSpPr>
          <p:nvPr>
            <p:ph idx="1"/>
          </p:nvPr>
        </p:nvSpPr>
        <p:spPr/>
        <p:txBody>
          <a:bodyPr/>
          <a:lstStyle/>
          <a:p>
            <a:r>
              <a:rPr kumimoji="1" lang="ja-JP" altLang="en-US" dirty="0"/>
              <a:t>サーバから入手した三次関数のデータをグラフ化</a:t>
            </a:r>
            <a:r>
              <a:rPr kumimoji="1" lang="en-US" altLang="ja-JP" dirty="0"/>
              <a:t>(JavaScript)</a:t>
            </a:r>
            <a:endParaRPr kumimoji="1" lang="ja-JP" altLang="en-US" dirty="0"/>
          </a:p>
        </p:txBody>
      </p:sp>
      <p:pic>
        <p:nvPicPr>
          <p:cNvPr id="7" name="図 6">
            <a:extLst>
              <a:ext uri="{FF2B5EF4-FFF2-40B4-BE49-F238E27FC236}">
                <a16:creationId xmlns:a16="http://schemas.microsoft.com/office/drawing/2014/main" id="{527D9B94-24CE-1314-E739-49BCB9588028}"/>
              </a:ext>
            </a:extLst>
          </p:cNvPr>
          <p:cNvPicPr>
            <a:picLocks noChangeAspect="1"/>
          </p:cNvPicPr>
          <p:nvPr/>
        </p:nvPicPr>
        <p:blipFill>
          <a:blip r:embed="rId3"/>
          <a:stretch>
            <a:fillRect/>
          </a:stretch>
        </p:blipFill>
        <p:spPr>
          <a:xfrm>
            <a:off x="4165308" y="2252292"/>
            <a:ext cx="3861383" cy="3852045"/>
          </a:xfrm>
          <a:prstGeom prst="rect">
            <a:avLst/>
          </a:prstGeom>
        </p:spPr>
      </p:pic>
      <p:sp>
        <p:nvSpPr>
          <p:cNvPr id="8" name="テキスト ボックス 7">
            <a:extLst>
              <a:ext uri="{FF2B5EF4-FFF2-40B4-BE49-F238E27FC236}">
                <a16:creationId xmlns:a16="http://schemas.microsoft.com/office/drawing/2014/main" id="{9D382837-1753-2977-9ED4-8CFE3D7877CB}"/>
              </a:ext>
            </a:extLst>
          </p:cNvPr>
          <p:cNvSpPr txBox="1"/>
          <p:nvPr/>
        </p:nvSpPr>
        <p:spPr>
          <a:xfrm>
            <a:off x="4912822" y="6123543"/>
            <a:ext cx="2366353" cy="369332"/>
          </a:xfrm>
          <a:prstGeom prst="rect">
            <a:avLst/>
          </a:prstGeom>
          <a:noFill/>
        </p:spPr>
        <p:txBody>
          <a:bodyPr wrap="none" rtlCol="0">
            <a:spAutoFit/>
          </a:bodyPr>
          <a:lstStyle/>
          <a:p>
            <a:r>
              <a:rPr lang="en-US" altLang="ja-JP" dirty="0"/>
              <a:t>a</a:t>
            </a:r>
            <a:r>
              <a:rPr kumimoji="1" lang="en-US" altLang="ja-JP" dirty="0"/>
              <a:t>jax_chart.html(2/2)</a:t>
            </a:r>
            <a:endParaRPr kumimoji="1" lang="ja-JP" altLang="en-US" dirty="0"/>
          </a:p>
        </p:txBody>
      </p:sp>
    </p:spTree>
    <p:extLst>
      <p:ext uri="{BB962C8B-B14F-4D97-AF65-F5344CB8AC3E}">
        <p14:creationId xmlns:p14="http://schemas.microsoft.com/office/powerpoint/2010/main" val="4001760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BA7CAE-EF00-92E0-F490-115A6DFBF7CB}"/>
              </a:ext>
            </a:extLst>
          </p:cNvPr>
          <p:cNvSpPr>
            <a:spLocks noGrp="1"/>
          </p:cNvSpPr>
          <p:nvPr>
            <p:ph type="title"/>
          </p:nvPr>
        </p:nvSpPr>
        <p:spPr/>
        <p:txBody>
          <a:bodyPr/>
          <a:lstStyle/>
          <a:p>
            <a:r>
              <a:rPr kumimoji="1" lang="ja-JP" altLang="en-US" dirty="0"/>
              <a:t>グラフを描画</a:t>
            </a:r>
          </a:p>
        </p:txBody>
      </p:sp>
      <p:sp>
        <p:nvSpPr>
          <p:cNvPr id="3" name="コンテンツ プレースホルダー 2">
            <a:extLst>
              <a:ext uri="{FF2B5EF4-FFF2-40B4-BE49-F238E27FC236}">
                <a16:creationId xmlns:a16="http://schemas.microsoft.com/office/drawing/2014/main" id="{6711FCFE-18BD-B3D2-4F69-1DCDD91D33AD}"/>
              </a:ext>
            </a:extLst>
          </p:cNvPr>
          <p:cNvSpPr>
            <a:spLocks noGrp="1"/>
          </p:cNvSpPr>
          <p:nvPr>
            <p:ph idx="1"/>
          </p:nvPr>
        </p:nvSpPr>
        <p:spPr/>
        <p:txBody>
          <a:bodyPr/>
          <a:lstStyle/>
          <a:p>
            <a:r>
              <a:rPr kumimoji="1" lang="ja-JP" altLang="en-US" dirty="0"/>
              <a:t>サーバから入手した三次関数のデータをグラフ化</a:t>
            </a:r>
            <a:r>
              <a:rPr kumimoji="1" lang="en-US" altLang="ja-JP" dirty="0"/>
              <a:t>(</a:t>
            </a:r>
            <a:r>
              <a:rPr kumimoji="1" lang="ja-JP" altLang="en-US" dirty="0"/>
              <a:t>ブラウザ側</a:t>
            </a:r>
            <a:r>
              <a:rPr kumimoji="1" lang="en-US" altLang="ja-JP" dirty="0"/>
              <a:t>)</a:t>
            </a:r>
            <a:endParaRPr kumimoji="1" lang="ja-JP" altLang="en-US" dirty="0"/>
          </a:p>
        </p:txBody>
      </p:sp>
      <p:pic>
        <p:nvPicPr>
          <p:cNvPr id="5" name="図 4">
            <a:extLst>
              <a:ext uri="{FF2B5EF4-FFF2-40B4-BE49-F238E27FC236}">
                <a16:creationId xmlns:a16="http://schemas.microsoft.com/office/drawing/2014/main" id="{5DF9AB19-447E-C8A4-EFD8-A71960FFC9F0}"/>
              </a:ext>
            </a:extLst>
          </p:cNvPr>
          <p:cNvPicPr>
            <a:picLocks noChangeAspect="1"/>
          </p:cNvPicPr>
          <p:nvPr/>
        </p:nvPicPr>
        <p:blipFill>
          <a:blip r:embed="rId3"/>
          <a:stretch>
            <a:fillRect/>
          </a:stretch>
        </p:blipFill>
        <p:spPr>
          <a:xfrm>
            <a:off x="4162811" y="2240436"/>
            <a:ext cx="3866378" cy="4071464"/>
          </a:xfrm>
          <a:prstGeom prst="rect">
            <a:avLst/>
          </a:prstGeom>
        </p:spPr>
      </p:pic>
    </p:spTree>
    <p:extLst>
      <p:ext uri="{BB962C8B-B14F-4D97-AF65-F5344CB8AC3E}">
        <p14:creationId xmlns:p14="http://schemas.microsoft.com/office/powerpoint/2010/main" val="1367001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62C005-FACC-0903-9B6F-3C8E4AB5DAC6}"/>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7F7751AB-56FF-EED6-293D-AB40F052C13A}"/>
              </a:ext>
            </a:extLst>
          </p:cNvPr>
          <p:cNvSpPr>
            <a:spLocks noGrp="1"/>
          </p:cNvSpPr>
          <p:nvPr>
            <p:ph idx="1"/>
          </p:nvPr>
        </p:nvSpPr>
        <p:spPr/>
        <p:txBody>
          <a:bodyPr/>
          <a:lstStyle/>
          <a:p>
            <a:pPr marL="0" indent="0">
              <a:buNone/>
            </a:pPr>
            <a:r>
              <a:rPr kumimoji="1" lang="en-US" altLang="ja-JP" dirty="0"/>
              <a:t>JavaScript</a:t>
            </a:r>
            <a:r>
              <a:rPr kumimoji="1" lang="ja-JP" altLang="en-US" dirty="0"/>
              <a:t>ではライブラリを用いて地図を表示することができる。</a:t>
            </a:r>
            <a:endParaRPr kumimoji="1" lang="en-US" altLang="ja-JP" dirty="0"/>
          </a:p>
          <a:p>
            <a:pPr marL="0" indent="0">
              <a:buNone/>
            </a:pPr>
            <a:endParaRPr lang="en-US" altLang="ja-JP" dirty="0"/>
          </a:p>
          <a:p>
            <a:pPr marL="0" indent="0">
              <a:buNone/>
            </a:pPr>
            <a:r>
              <a:rPr kumimoji="1" lang="ja-JP" altLang="en-US" dirty="0"/>
              <a:t>代表的なライブラリとして</a:t>
            </a:r>
            <a:endParaRPr kumimoji="1" lang="en-US" altLang="ja-JP" dirty="0"/>
          </a:p>
          <a:p>
            <a:pPr marL="0" indent="0">
              <a:buNone/>
            </a:pPr>
            <a:r>
              <a:rPr lang="en-US" altLang="ja-JP" dirty="0"/>
              <a:t>Leaflet</a:t>
            </a:r>
          </a:p>
          <a:p>
            <a:pPr marL="0" indent="0">
              <a:buNone/>
            </a:pPr>
            <a:r>
              <a:rPr kumimoji="1" lang="en-US" altLang="ja-JP" dirty="0" err="1"/>
              <a:t>GoogleMaps</a:t>
            </a:r>
            <a:endParaRPr kumimoji="1" lang="en-US" altLang="ja-JP" dirty="0"/>
          </a:p>
          <a:p>
            <a:pPr marL="0" indent="0">
              <a:buNone/>
            </a:pPr>
            <a:r>
              <a:rPr lang="ja-JP" altLang="en-US" dirty="0"/>
              <a:t>などがある。</a:t>
            </a:r>
            <a:endParaRPr lang="en-US" altLang="ja-JP" dirty="0"/>
          </a:p>
          <a:p>
            <a:pPr marL="0" indent="0">
              <a:buNone/>
            </a:pPr>
            <a:endParaRPr kumimoji="1" lang="en-US" altLang="ja-JP" dirty="0"/>
          </a:p>
          <a:p>
            <a:pPr marL="0" indent="0">
              <a:buNone/>
            </a:pPr>
            <a:r>
              <a:rPr lang="ja-JP" altLang="en-US" dirty="0"/>
              <a:t>本講座では</a:t>
            </a:r>
            <a:r>
              <a:rPr lang="en-US" altLang="ja-JP" dirty="0"/>
              <a:t>Leaflet</a:t>
            </a:r>
            <a:r>
              <a:rPr lang="ja-JP" altLang="en-US" dirty="0"/>
              <a:t>を使用する。</a:t>
            </a:r>
            <a:endParaRPr kumimoji="1" lang="ja-JP" altLang="en-US" dirty="0"/>
          </a:p>
        </p:txBody>
      </p:sp>
    </p:spTree>
    <p:extLst>
      <p:ext uri="{BB962C8B-B14F-4D97-AF65-F5344CB8AC3E}">
        <p14:creationId xmlns:p14="http://schemas.microsoft.com/office/powerpoint/2010/main" val="74035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5CF548-8837-9839-1A6C-F8C1296A7322}"/>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09D9BA4F-F1A3-9DE2-8A6E-40CDC64DD338}"/>
              </a:ext>
            </a:extLst>
          </p:cNvPr>
          <p:cNvSpPr>
            <a:spLocks noGrp="1"/>
          </p:cNvSpPr>
          <p:nvPr>
            <p:ph idx="1"/>
          </p:nvPr>
        </p:nvSpPr>
        <p:spPr/>
        <p:txBody>
          <a:bodyPr/>
          <a:lstStyle/>
          <a:p>
            <a:r>
              <a:rPr kumimoji="1" lang="ja-JP" altLang="en-US" dirty="0"/>
              <a:t>チュートリアル</a:t>
            </a:r>
            <a:r>
              <a:rPr kumimoji="1" lang="en-US" altLang="ja-JP" dirty="0"/>
              <a:t>(HTML</a:t>
            </a:r>
            <a:r>
              <a:rPr lang="ja-JP" altLang="en-US" dirty="0"/>
              <a:t>・</a:t>
            </a:r>
            <a:r>
              <a:rPr lang="en-US" altLang="ja-JP" dirty="0"/>
              <a:t>JavaScript)</a:t>
            </a:r>
          </a:p>
          <a:p>
            <a:pPr marL="0" indent="0">
              <a:buNone/>
            </a:pPr>
            <a:r>
              <a:rPr kumimoji="1" lang="ja-JP" altLang="en-US" dirty="0"/>
              <a:t>最低限の実装</a:t>
            </a:r>
          </a:p>
        </p:txBody>
      </p:sp>
      <p:sp>
        <p:nvSpPr>
          <p:cNvPr id="5" name="テキスト ボックス 4">
            <a:extLst>
              <a:ext uri="{FF2B5EF4-FFF2-40B4-BE49-F238E27FC236}">
                <a16:creationId xmlns:a16="http://schemas.microsoft.com/office/drawing/2014/main" id="{2E91E35D-0C75-866D-E51E-01260ACFE32E}"/>
              </a:ext>
            </a:extLst>
          </p:cNvPr>
          <p:cNvSpPr txBox="1"/>
          <p:nvPr/>
        </p:nvSpPr>
        <p:spPr>
          <a:xfrm>
            <a:off x="6096000" y="6488668"/>
            <a:ext cx="6094674" cy="369332"/>
          </a:xfrm>
          <a:prstGeom prst="rect">
            <a:avLst/>
          </a:prstGeom>
          <a:noFill/>
        </p:spPr>
        <p:txBody>
          <a:bodyPr wrap="square">
            <a:spAutoFit/>
          </a:bodyPr>
          <a:lstStyle/>
          <a:p>
            <a:r>
              <a:rPr lang="ja-JP" altLang="en-US" dirty="0">
                <a:hlinkClick r:id="rId3"/>
              </a:rPr>
              <a:t>https://ktgis.net/service/leafletlearn/index.html</a:t>
            </a:r>
            <a:r>
              <a:rPr lang="ja-JP" altLang="en-US" dirty="0"/>
              <a:t>　より</a:t>
            </a:r>
          </a:p>
        </p:txBody>
      </p:sp>
      <p:pic>
        <p:nvPicPr>
          <p:cNvPr id="7" name="図 6">
            <a:extLst>
              <a:ext uri="{FF2B5EF4-FFF2-40B4-BE49-F238E27FC236}">
                <a16:creationId xmlns:a16="http://schemas.microsoft.com/office/drawing/2014/main" id="{54467FD4-9D1A-10AC-F823-C8DF83C29CD8}"/>
              </a:ext>
            </a:extLst>
          </p:cNvPr>
          <p:cNvPicPr>
            <a:picLocks noChangeAspect="1"/>
          </p:cNvPicPr>
          <p:nvPr/>
        </p:nvPicPr>
        <p:blipFill>
          <a:blip r:embed="rId4"/>
          <a:stretch>
            <a:fillRect/>
          </a:stretch>
        </p:blipFill>
        <p:spPr>
          <a:xfrm>
            <a:off x="2176755" y="2791450"/>
            <a:ext cx="7838490" cy="3697218"/>
          </a:xfrm>
          <a:prstGeom prst="rect">
            <a:avLst/>
          </a:prstGeom>
        </p:spPr>
      </p:pic>
    </p:spTree>
    <p:extLst>
      <p:ext uri="{BB962C8B-B14F-4D97-AF65-F5344CB8AC3E}">
        <p14:creationId xmlns:p14="http://schemas.microsoft.com/office/powerpoint/2010/main" val="3615788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EC4E6-168D-BA2A-20CE-9AAD7A997868}"/>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6245E94C-CB23-2DDB-07FC-A654614EDD17}"/>
              </a:ext>
            </a:extLst>
          </p:cNvPr>
          <p:cNvSpPr>
            <a:spLocks noGrp="1"/>
          </p:cNvSpPr>
          <p:nvPr>
            <p:ph idx="1"/>
          </p:nvPr>
        </p:nvSpPr>
        <p:spPr/>
        <p:txBody>
          <a:bodyPr/>
          <a:lstStyle/>
          <a:p>
            <a:r>
              <a:rPr kumimoji="1" lang="ja-JP" altLang="en-US" dirty="0"/>
              <a:t>チュートリアル</a:t>
            </a:r>
            <a:r>
              <a:rPr kumimoji="1" lang="en-US" altLang="ja-JP" dirty="0"/>
              <a:t>(</a:t>
            </a:r>
            <a:r>
              <a:rPr kumimoji="1" lang="ja-JP" altLang="en-US" dirty="0"/>
              <a:t>ブラウザ画面</a:t>
            </a:r>
            <a:r>
              <a:rPr kumimoji="1" lang="en-US" altLang="ja-JP" dirty="0"/>
              <a:t>)</a:t>
            </a:r>
          </a:p>
          <a:p>
            <a:pPr marL="0" indent="0">
              <a:buNone/>
            </a:pPr>
            <a:endParaRPr kumimoji="1" lang="ja-JP" altLang="en-US" dirty="0"/>
          </a:p>
        </p:txBody>
      </p:sp>
      <p:pic>
        <p:nvPicPr>
          <p:cNvPr id="5" name="図 4">
            <a:extLst>
              <a:ext uri="{FF2B5EF4-FFF2-40B4-BE49-F238E27FC236}">
                <a16:creationId xmlns:a16="http://schemas.microsoft.com/office/drawing/2014/main" id="{EB32CC46-0E5A-333E-949E-FC140C337D44}"/>
              </a:ext>
            </a:extLst>
          </p:cNvPr>
          <p:cNvPicPr>
            <a:picLocks noChangeAspect="1"/>
          </p:cNvPicPr>
          <p:nvPr/>
        </p:nvPicPr>
        <p:blipFill>
          <a:blip r:embed="rId3"/>
          <a:stretch>
            <a:fillRect/>
          </a:stretch>
        </p:blipFill>
        <p:spPr>
          <a:xfrm>
            <a:off x="3699994" y="2246830"/>
            <a:ext cx="4792011" cy="4356727"/>
          </a:xfrm>
          <a:prstGeom prst="rect">
            <a:avLst/>
          </a:prstGeom>
        </p:spPr>
      </p:pic>
    </p:spTree>
    <p:extLst>
      <p:ext uri="{BB962C8B-B14F-4D97-AF65-F5344CB8AC3E}">
        <p14:creationId xmlns:p14="http://schemas.microsoft.com/office/powerpoint/2010/main" val="3529170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49D275-1B5D-416A-649D-9AB8CA658344}"/>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7A373F75-AAAC-F851-A704-FE33606F5943}"/>
              </a:ext>
            </a:extLst>
          </p:cNvPr>
          <p:cNvSpPr>
            <a:spLocks noGrp="1"/>
          </p:cNvSpPr>
          <p:nvPr>
            <p:ph idx="1"/>
          </p:nvPr>
        </p:nvSpPr>
        <p:spPr/>
        <p:txBody>
          <a:bodyPr>
            <a:normAutofit lnSpcReduction="10000"/>
          </a:bodyPr>
          <a:lstStyle/>
          <a:p>
            <a:r>
              <a:rPr kumimoji="1" lang="ja-JP" altLang="en-US" dirty="0"/>
              <a:t>他の機能</a:t>
            </a:r>
            <a:endParaRPr kumimoji="1" lang="en-US" altLang="ja-JP" dirty="0"/>
          </a:p>
          <a:p>
            <a:pPr marL="0" indent="0">
              <a:buNone/>
            </a:pPr>
            <a:r>
              <a:rPr lang="en-US" altLang="ja-JP" dirty="0"/>
              <a:t>Leaflet</a:t>
            </a:r>
            <a:r>
              <a:rPr lang="ja-JP" altLang="en-US" dirty="0"/>
              <a:t>には当該場所を指定するマーカーや中心から円で距離を示す機能や線・多角形を地図上に作る機能がある。</a:t>
            </a:r>
            <a:endParaRPr lang="en-US" altLang="ja-JP" dirty="0"/>
          </a:p>
          <a:p>
            <a:pPr marL="0" indent="0">
              <a:buNone/>
            </a:pPr>
            <a:endParaRPr kumimoji="1" lang="en-US" altLang="ja-JP" dirty="0"/>
          </a:p>
          <a:p>
            <a:pPr marL="0" indent="0">
              <a:buNone/>
            </a:pPr>
            <a:r>
              <a:rPr lang="ja-JP" altLang="en-US" dirty="0"/>
              <a:t>例：東京駅から半径</a:t>
            </a:r>
            <a:r>
              <a:rPr lang="en-US" altLang="ja-JP" dirty="0"/>
              <a:t>500m</a:t>
            </a:r>
            <a:r>
              <a:rPr lang="ja-JP" altLang="en-US" dirty="0"/>
              <a:t>のエリアを図示</a:t>
            </a:r>
            <a:endParaRPr kumimoji="1" lang="en-US" altLang="ja-JP" dirty="0"/>
          </a:p>
          <a:p>
            <a:pPr marL="0" indent="0">
              <a:buNone/>
            </a:pPr>
            <a:r>
              <a:rPr lang="ja-JP" altLang="en-US" dirty="0"/>
              <a:t>仕様</a:t>
            </a:r>
            <a:endParaRPr kumimoji="1" lang="en-US" altLang="ja-JP" dirty="0"/>
          </a:p>
          <a:p>
            <a:pPr marL="514350" indent="-514350">
              <a:buFont typeface="+mj-ea"/>
              <a:buAutoNum type="circleNumDbPlain"/>
            </a:pPr>
            <a:r>
              <a:rPr lang="ja-JP" altLang="en-US" dirty="0"/>
              <a:t>東京駅にマーカーを置く</a:t>
            </a:r>
            <a:endParaRPr lang="en-US" altLang="ja-JP" dirty="0"/>
          </a:p>
          <a:p>
            <a:pPr marL="514350" indent="-514350">
              <a:buFont typeface="+mj-ea"/>
              <a:buAutoNum type="circleNumDbPlain"/>
            </a:pPr>
            <a:r>
              <a:rPr lang="ja-JP" altLang="en-US" dirty="0"/>
              <a:t>東京駅から半径</a:t>
            </a:r>
            <a:r>
              <a:rPr lang="en-US" altLang="ja-JP" dirty="0"/>
              <a:t>500m</a:t>
            </a:r>
            <a:r>
              <a:rPr lang="ja-JP" altLang="en-US" dirty="0"/>
              <a:t>のエリアを赤色で図示する</a:t>
            </a:r>
            <a:endParaRPr lang="en-US" altLang="ja-JP" dirty="0"/>
          </a:p>
          <a:p>
            <a:pPr marL="514350" indent="-514350">
              <a:buFont typeface="+mj-ea"/>
              <a:buAutoNum type="circleNumDbPlain"/>
            </a:pPr>
            <a:r>
              <a:rPr kumimoji="1" lang="ja-JP" altLang="en-US" dirty="0"/>
              <a:t>東経</a:t>
            </a:r>
            <a:r>
              <a:rPr kumimoji="1" lang="en-US" altLang="ja-JP" dirty="0"/>
              <a:t>139.7673068</a:t>
            </a:r>
            <a:r>
              <a:rPr kumimoji="1" lang="ja-JP" altLang="en-US" dirty="0"/>
              <a:t>・北緯</a:t>
            </a:r>
            <a:r>
              <a:rPr kumimoji="1" lang="en-US" altLang="ja-JP" dirty="0"/>
              <a:t>35.6809591</a:t>
            </a:r>
            <a:endParaRPr kumimoji="1" lang="ja-JP" altLang="en-US" dirty="0"/>
          </a:p>
        </p:txBody>
      </p:sp>
    </p:spTree>
    <p:extLst>
      <p:ext uri="{BB962C8B-B14F-4D97-AF65-F5344CB8AC3E}">
        <p14:creationId xmlns:p14="http://schemas.microsoft.com/office/powerpoint/2010/main" val="687953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4BF037-B77B-6CED-518C-04711AF9B18C}"/>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6D04A8DC-E402-A615-41CC-2AE32E2FCE7B}"/>
              </a:ext>
            </a:extLst>
          </p:cNvPr>
          <p:cNvSpPr>
            <a:spLocks noGrp="1"/>
          </p:cNvSpPr>
          <p:nvPr>
            <p:ph idx="1"/>
          </p:nvPr>
        </p:nvSpPr>
        <p:spPr/>
        <p:txBody>
          <a:bodyPr/>
          <a:lstStyle/>
          <a:p>
            <a:r>
              <a:rPr kumimoji="1" lang="ja-JP" altLang="en-US" dirty="0"/>
              <a:t>他の機能</a:t>
            </a:r>
            <a:endParaRPr kumimoji="1" lang="en-US" altLang="ja-JP" dirty="0"/>
          </a:p>
          <a:p>
            <a:pPr marL="0" indent="0">
              <a:buNone/>
            </a:pPr>
            <a:r>
              <a:rPr lang="ja-JP" altLang="en-US" dirty="0"/>
              <a:t>例：東京駅から半径</a:t>
            </a:r>
            <a:r>
              <a:rPr lang="en-US" altLang="ja-JP" dirty="0"/>
              <a:t>500m</a:t>
            </a:r>
            <a:r>
              <a:rPr lang="ja-JP" altLang="en-US" dirty="0"/>
              <a:t>のエリアを図示</a:t>
            </a:r>
            <a:r>
              <a:rPr lang="en-US" altLang="ja-JP" dirty="0"/>
              <a:t>(HTML</a:t>
            </a:r>
            <a:r>
              <a:rPr lang="ja-JP" altLang="en-US" dirty="0"/>
              <a:t>・</a:t>
            </a:r>
            <a:r>
              <a:rPr lang="en-US" altLang="ja-JP" dirty="0"/>
              <a:t>JavaScript)</a:t>
            </a:r>
          </a:p>
          <a:p>
            <a:pPr marL="0" indent="0">
              <a:buNone/>
            </a:pPr>
            <a:endParaRPr kumimoji="1" lang="ja-JP" altLang="en-US" dirty="0"/>
          </a:p>
        </p:txBody>
      </p:sp>
      <p:pic>
        <p:nvPicPr>
          <p:cNvPr id="11" name="図 10">
            <a:extLst>
              <a:ext uri="{FF2B5EF4-FFF2-40B4-BE49-F238E27FC236}">
                <a16:creationId xmlns:a16="http://schemas.microsoft.com/office/drawing/2014/main" id="{8ECB0A3E-9115-8E4D-89D8-509C523E49AB}"/>
              </a:ext>
            </a:extLst>
          </p:cNvPr>
          <p:cNvPicPr>
            <a:picLocks noChangeAspect="1"/>
          </p:cNvPicPr>
          <p:nvPr/>
        </p:nvPicPr>
        <p:blipFill>
          <a:blip r:embed="rId3"/>
          <a:stretch>
            <a:fillRect/>
          </a:stretch>
        </p:blipFill>
        <p:spPr>
          <a:xfrm>
            <a:off x="1804946" y="2745966"/>
            <a:ext cx="8582108" cy="3647910"/>
          </a:xfrm>
          <a:prstGeom prst="rect">
            <a:avLst/>
          </a:prstGeom>
        </p:spPr>
      </p:pic>
    </p:spTree>
    <p:extLst>
      <p:ext uri="{BB962C8B-B14F-4D97-AF65-F5344CB8AC3E}">
        <p14:creationId xmlns:p14="http://schemas.microsoft.com/office/powerpoint/2010/main" val="2237249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4BF037-B77B-6CED-518C-04711AF9B18C}"/>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6D04A8DC-E402-A615-41CC-2AE32E2FCE7B}"/>
              </a:ext>
            </a:extLst>
          </p:cNvPr>
          <p:cNvSpPr>
            <a:spLocks noGrp="1"/>
          </p:cNvSpPr>
          <p:nvPr>
            <p:ph idx="1"/>
          </p:nvPr>
        </p:nvSpPr>
        <p:spPr/>
        <p:txBody>
          <a:bodyPr/>
          <a:lstStyle/>
          <a:p>
            <a:r>
              <a:rPr kumimoji="1" lang="ja-JP" altLang="en-US" dirty="0"/>
              <a:t>他の機能</a:t>
            </a:r>
            <a:endParaRPr kumimoji="1" lang="en-US" altLang="ja-JP" dirty="0"/>
          </a:p>
          <a:p>
            <a:pPr marL="0" indent="0">
              <a:buNone/>
            </a:pPr>
            <a:r>
              <a:rPr lang="ja-JP" altLang="en-US" dirty="0"/>
              <a:t>例：東京駅から半径</a:t>
            </a:r>
            <a:r>
              <a:rPr lang="en-US" altLang="ja-JP" dirty="0"/>
              <a:t>500m</a:t>
            </a:r>
            <a:r>
              <a:rPr lang="ja-JP" altLang="en-US" dirty="0"/>
              <a:t>のエリアを図示</a:t>
            </a:r>
            <a:r>
              <a:rPr lang="en-US" altLang="ja-JP" dirty="0"/>
              <a:t>(</a:t>
            </a:r>
            <a:r>
              <a:rPr lang="ja-JP" altLang="en-US" dirty="0"/>
              <a:t>ブラウザ画面</a:t>
            </a:r>
            <a:r>
              <a:rPr lang="en-US" altLang="ja-JP" dirty="0"/>
              <a:t>)</a:t>
            </a:r>
          </a:p>
          <a:p>
            <a:pPr marL="0" indent="0">
              <a:buNone/>
            </a:pPr>
            <a:endParaRPr kumimoji="1" lang="ja-JP" altLang="en-US" dirty="0"/>
          </a:p>
        </p:txBody>
      </p:sp>
      <p:pic>
        <p:nvPicPr>
          <p:cNvPr id="8" name="図 7">
            <a:extLst>
              <a:ext uri="{FF2B5EF4-FFF2-40B4-BE49-F238E27FC236}">
                <a16:creationId xmlns:a16="http://schemas.microsoft.com/office/drawing/2014/main" id="{CD8CE83D-3F73-FF6A-EF82-6C23099E005A}"/>
              </a:ext>
            </a:extLst>
          </p:cNvPr>
          <p:cNvPicPr>
            <a:picLocks noChangeAspect="1"/>
          </p:cNvPicPr>
          <p:nvPr/>
        </p:nvPicPr>
        <p:blipFill>
          <a:blip r:embed="rId3"/>
          <a:stretch>
            <a:fillRect/>
          </a:stretch>
        </p:blipFill>
        <p:spPr>
          <a:xfrm>
            <a:off x="4334393" y="2785533"/>
            <a:ext cx="3523213" cy="3526367"/>
          </a:xfrm>
          <a:prstGeom prst="rect">
            <a:avLst/>
          </a:prstGeom>
        </p:spPr>
      </p:pic>
      <p:sp>
        <p:nvSpPr>
          <p:cNvPr id="9" name="テキスト ボックス 8">
            <a:extLst>
              <a:ext uri="{FF2B5EF4-FFF2-40B4-BE49-F238E27FC236}">
                <a16:creationId xmlns:a16="http://schemas.microsoft.com/office/drawing/2014/main" id="{7D101C53-37E6-21AC-5831-3BDB3829B830}"/>
              </a:ext>
            </a:extLst>
          </p:cNvPr>
          <p:cNvSpPr txBox="1"/>
          <p:nvPr/>
        </p:nvSpPr>
        <p:spPr>
          <a:xfrm>
            <a:off x="4503255" y="6267017"/>
            <a:ext cx="3185487" cy="369332"/>
          </a:xfrm>
          <a:prstGeom prst="rect">
            <a:avLst/>
          </a:prstGeom>
          <a:noFill/>
        </p:spPr>
        <p:txBody>
          <a:bodyPr wrap="none" rtlCol="0">
            <a:spAutoFit/>
          </a:bodyPr>
          <a:lstStyle/>
          <a:p>
            <a:r>
              <a:rPr lang="ja-JP" altLang="en-US" dirty="0"/>
              <a:t>東京駅のマーカーをクリック</a:t>
            </a:r>
            <a:endParaRPr kumimoji="1" lang="ja-JP" altLang="en-US" dirty="0"/>
          </a:p>
        </p:txBody>
      </p:sp>
    </p:spTree>
    <p:extLst>
      <p:ext uri="{BB962C8B-B14F-4D97-AF65-F5344CB8AC3E}">
        <p14:creationId xmlns:p14="http://schemas.microsoft.com/office/powerpoint/2010/main" val="2338036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071CEC-B095-A2FB-FB51-919C2822B67E}"/>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4421A8B6-8D8C-471A-1B4A-60E4DAD510D4}"/>
              </a:ext>
            </a:extLst>
          </p:cNvPr>
          <p:cNvSpPr>
            <a:spLocks noGrp="1"/>
          </p:cNvSpPr>
          <p:nvPr>
            <p:ph idx="1"/>
          </p:nvPr>
        </p:nvSpPr>
        <p:spPr/>
        <p:txBody>
          <a:bodyPr/>
          <a:lstStyle/>
          <a:p>
            <a:r>
              <a:rPr kumimoji="1" lang="ja-JP" altLang="en-US" dirty="0"/>
              <a:t>郵便番号上の全ての緯度経度情報の表示</a:t>
            </a:r>
            <a:endParaRPr kumimoji="1" lang="en-US" altLang="ja-JP" dirty="0"/>
          </a:p>
          <a:p>
            <a:pPr marL="0" indent="0">
              <a:buNone/>
            </a:pPr>
            <a:r>
              <a:rPr lang="en-US" altLang="ja-JP" dirty="0" err="1"/>
              <a:t>Heartrail</a:t>
            </a:r>
            <a:r>
              <a:rPr lang="ja-JP" altLang="en-US" dirty="0"/>
              <a:t>の</a:t>
            </a:r>
            <a:r>
              <a:rPr lang="en-US" altLang="ja-JP" dirty="0" err="1"/>
              <a:t>GeoAPI</a:t>
            </a:r>
            <a:r>
              <a:rPr lang="ja-JP" altLang="en-US" dirty="0"/>
              <a:t>では一つの郵便番号から複数の住所・座標情報が存在する。</a:t>
            </a:r>
            <a:endParaRPr lang="en-US" altLang="ja-JP" dirty="0"/>
          </a:p>
          <a:p>
            <a:pPr marL="0" indent="0">
              <a:buNone/>
            </a:pPr>
            <a:endParaRPr kumimoji="1" lang="en-US" altLang="ja-JP" dirty="0"/>
          </a:p>
          <a:p>
            <a:pPr marL="0" indent="0">
              <a:buNone/>
            </a:pPr>
            <a:r>
              <a:rPr lang="ja-JP" altLang="en-US" dirty="0"/>
              <a:t>格納されている全ての緯度経度情報と地名をマーカーで表示</a:t>
            </a:r>
            <a:endParaRPr lang="en-US" altLang="ja-JP" dirty="0"/>
          </a:p>
          <a:p>
            <a:pPr marL="0" indent="0">
              <a:buNone/>
            </a:pPr>
            <a:endParaRPr kumimoji="1" lang="en-US" altLang="ja-JP" dirty="0"/>
          </a:p>
          <a:p>
            <a:pPr marL="0" indent="0">
              <a:buNone/>
            </a:pPr>
            <a:r>
              <a:rPr lang="ja-JP" altLang="en-US" dirty="0"/>
              <a:t>緯度情報の平均値と経度情報の平均値から中心座標を求め郵便番号と共にマーカーで表示</a:t>
            </a:r>
            <a:endParaRPr kumimoji="1" lang="ja-JP" altLang="en-US" dirty="0"/>
          </a:p>
        </p:txBody>
      </p:sp>
    </p:spTree>
    <p:extLst>
      <p:ext uri="{BB962C8B-B14F-4D97-AF65-F5344CB8AC3E}">
        <p14:creationId xmlns:p14="http://schemas.microsoft.com/office/powerpoint/2010/main" val="199151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25E93B-69FE-0C1C-09AA-27505E8D2B6F}"/>
              </a:ext>
            </a:extLst>
          </p:cNvPr>
          <p:cNvSpPr>
            <a:spLocks noGrp="1"/>
          </p:cNvSpPr>
          <p:nvPr>
            <p:ph type="title"/>
          </p:nvPr>
        </p:nvSpPr>
        <p:spPr/>
        <p:txBody>
          <a:bodyPr/>
          <a:lstStyle/>
          <a:p>
            <a:r>
              <a:rPr kumimoji="1" lang="ja-JP" altLang="en-US" dirty="0"/>
              <a:t>サーバサイドとクライアントサイド</a:t>
            </a:r>
          </a:p>
        </p:txBody>
      </p:sp>
      <p:sp>
        <p:nvSpPr>
          <p:cNvPr id="3" name="コンテンツ プレースホルダー 2">
            <a:extLst>
              <a:ext uri="{FF2B5EF4-FFF2-40B4-BE49-F238E27FC236}">
                <a16:creationId xmlns:a16="http://schemas.microsoft.com/office/drawing/2014/main" id="{2F239E08-2513-008F-5BD4-0D57E1330AB8}"/>
              </a:ext>
            </a:extLst>
          </p:cNvPr>
          <p:cNvSpPr>
            <a:spLocks noGrp="1"/>
          </p:cNvSpPr>
          <p:nvPr>
            <p:ph idx="1"/>
          </p:nvPr>
        </p:nvSpPr>
        <p:spPr/>
        <p:txBody>
          <a:bodyPr>
            <a:normAutofit lnSpcReduction="10000"/>
          </a:bodyPr>
          <a:lstStyle/>
          <a:p>
            <a:r>
              <a:rPr kumimoji="1" lang="ja-JP" altLang="en-US" dirty="0"/>
              <a:t>動作の違い</a:t>
            </a:r>
            <a:endParaRPr kumimoji="1" lang="en-US" altLang="ja-JP" dirty="0"/>
          </a:p>
          <a:p>
            <a:pPr>
              <a:buFont typeface="Wingdings" panose="05000000000000000000" pitchFamily="2" charset="2"/>
              <a:buChar char="Ø"/>
            </a:pPr>
            <a:r>
              <a:rPr lang="ja-JP" altLang="en-US" dirty="0"/>
              <a:t>サーバサイド</a:t>
            </a:r>
            <a:endParaRPr lang="en-US" altLang="ja-JP" dirty="0"/>
          </a:p>
          <a:p>
            <a:pPr marL="0" indent="0">
              <a:buNone/>
            </a:pPr>
            <a:r>
              <a:rPr lang="ja-JP" altLang="en-US" dirty="0"/>
              <a:t>基本的に</a:t>
            </a:r>
            <a:r>
              <a:rPr lang="en-US" altLang="ja-JP" dirty="0"/>
              <a:t>URL</a:t>
            </a:r>
            <a:r>
              <a:rPr lang="ja-JP" altLang="en-US" dirty="0"/>
              <a:t>で指定されているドメインのサーバが処理する</a:t>
            </a:r>
            <a:endParaRPr lang="en-US" altLang="ja-JP" dirty="0"/>
          </a:p>
          <a:p>
            <a:pPr marL="0" indent="0">
              <a:buNone/>
            </a:pPr>
            <a:r>
              <a:rPr lang="en-US" altLang="ja-JP" dirty="0"/>
              <a:t>(</a:t>
            </a:r>
            <a:r>
              <a:rPr lang="en-US" altLang="ja-JP" dirty="0" err="1"/>
              <a:t>WebAPI</a:t>
            </a:r>
            <a:r>
              <a:rPr lang="ja-JP" altLang="en-US" dirty="0"/>
              <a:t>利用の場合他のサーバも使う</a:t>
            </a:r>
            <a:r>
              <a:rPr lang="en-US" altLang="ja-JP" dirty="0"/>
              <a:t>)</a:t>
            </a:r>
          </a:p>
          <a:p>
            <a:pPr marL="0" indent="0">
              <a:buNone/>
            </a:pPr>
            <a:r>
              <a:rPr lang="ja-JP" altLang="en-US" dirty="0"/>
              <a:t>→ユーザが見えない部分の処理を行う</a:t>
            </a:r>
            <a:endParaRPr lang="en-US" altLang="ja-JP" dirty="0"/>
          </a:p>
          <a:p>
            <a:pPr marL="0" indent="0">
              <a:buNone/>
            </a:pPr>
            <a:endParaRPr lang="en-US" altLang="ja-JP" dirty="0"/>
          </a:p>
          <a:p>
            <a:pPr>
              <a:buFont typeface="Wingdings" panose="05000000000000000000" pitchFamily="2" charset="2"/>
              <a:buChar char="Ø"/>
            </a:pPr>
            <a:r>
              <a:rPr kumimoji="1" lang="ja-JP" altLang="en-US" dirty="0"/>
              <a:t>クライアントサイド</a:t>
            </a:r>
            <a:endParaRPr kumimoji="1" lang="en-US" altLang="ja-JP" dirty="0"/>
          </a:p>
          <a:p>
            <a:pPr marL="0" indent="0">
              <a:buNone/>
            </a:pPr>
            <a:r>
              <a:rPr kumimoji="1" lang="ja-JP" altLang="en-US" dirty="0"/>
              <a:t>ページを閲覧するユーザのブラウザで動作する</a:t>
            </a:r>
            <a:endParaRPr kumimoji="1" lang="en-US" altLang="ja-JP" dirty="0"/>
          </a:p>
          <a:p>
            <a:pPr marL="0" indent="0">
              <a:buNone/>
            </a:pPr>
            <a:r>
              <a:rPr lang="ja-JP" altLang="en-US" dirty="0"/>
              <a:t>→ユーザが見える部分の処理を行う</a:t>
            </a:r>
            <a:endParaRPr kumimoji="1" lang="en-US" altLang="ja-JP" dirty="0"/>
          </a:p>
        </p:txBody>
      </p:sp>
    </p:spTree>
    <p:extLst>
      <p:ext uri="{BB962C8B-B14F-4D97-AF65-F5344CB8AC3E}">
        <p14:creationId xmlns:p14="http://schemas.microsoft.com/office/powerpoint/2010/main" val="3036805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CE787-FAB1-7162-CC33-EE21BD58FEAB}"/>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18A01C86-0500-8C33-E27D-605EF341C2C6}"/>
              </a:ext>
            </a:extLst>
          </p:cNvPr>
          <p:cNvSpPr>
            <a:spLocks noGrp="1"/>
          </p:cNvSpPr>
          <p:nvPr>
            <p:ph idx="1"/>
          </p:nvPr>
        </p:nvSpPr>
        <p:spPr/>
        <p:txBody>
          <a:bodyPr/>
          <a:lstStyle/>
          <a:p>
            <a:r>
              <a:rPr kumimoji="1" lang="ja-JP" altLang="en-US" dirty="0"/>
              <a:t>郵便番号上の全ての緯度経度情報の表示</a:t>
            </a:r>
            <a:r>
              <a:rPr lang="en-US" altLang="ja-JP" dirty="0"/>
              <a:t>(</a:t>
            </a:r>
            <a:r>
              <a:rPr lang="ja-JP" altLang="en-US" dirty="0"/>
              <a:t>処理の流れ</a:t>
            </a:r>
            <a:r>
              <a:rPr lang="en-US" altLang="ja-JP" dirty="0"/>
              <a:t>)</a:t>
            </a:r>
          </a:p>
          <a:p>
            <a:pPr marL="0" indent="0">
              <a:buNone/>
            </a:pPr>
            <a:endParaRPr kumimoji="1" lang="en-US" altLang="ja-JP" dirty="0"/>
          </a:p>
        </p:txBody>
      </p:sp>
      <p:sp>
        <p:nvSpPr>
          <p:cNvPr id="4" name="正方形/長方形 3">
            <a:extLst>
              <a:ext uri="{FF2B5EF4-FFF2-40B4-BE49-F238E27FC236}">
                <a16:creationId xmlns:a16="http://schemas.microsoft.com/office/drawing/2014/main" id="{A21E3119-7BFC-9E16-FE28-88429D3CCDF4}"/>
              </a:ext>
            </a:extLst>
          </p:cNvPr>
          <p:cNvSpPr/>
          <p:nvPr/>
        </p:nvSpPr>
        <p:spPr>
          <a:xfrm>
            <a:off x="1232452" y="2822713"/>
            <a:ext cx="2051437" cy="106547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クライアント</a:t>
            </a:r>
          </a:p>
        </p:txBody>
      </p:sp>
      <p:sp>
        <p:nvSpPr>
          <p:cNvPr id="6" name="フローチャート: 磁気ディスク 5">
            <a:extLst>
              <a:ext uri="{FF2B5EF4-FFF2-40B4-BE49-F238E27FC236}">
                <a16:creationId xmlns:a16="http://schemas.microsoft.com/office/drawing/2014/main" id="{6A221E1B-A58D-98F6-18EA-F3779D2148E3}"/>
              </a:ext>
            </a:extLst>
          </p:cNvPr>
          <p:cNvSpPr/>
          <p:nvPr/>
        </p:nvSpPr>
        <p:spPr>
          <a:xfrm>
            <a:off x="4811864" y="2822713"/>
            <a:ext cx="2568271" cy="14232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作成するサーバ</a:t>
            </a:r>
            <a:endParaRPr kumimoji="1" lang="ja-JP" altLang="en-US" dirty="0"/>
          </a:p>
        </p:txBody>
      </p:sp>
      <p:sp>
        <p:nvSpPr>
          <p:cNvPr id="7" name="フローチャート: 磁気ディスク 6">
            <a:extLst>
              <a:ext uri="{FF2B5EF4-FFF2-40B4-BE49-F238E27FC236}">
                <a16:creationId xmlns:a16="http://schemas.microsoft.com/office/drawing/2014/main" id="{D841F1EA-D5A9-C399-4ECB-B8705BE2A30C}"/>
              </a:ext>
            </a:extLst>
          </p:cNvPr>
          <p:cNvSpPr/>
          <p:nvPr/>
        </p:nvSpPr>
        <p:spPr>
          <a:xfrm>
            <a:off x="8785529" y="2822713"/>
            <a:ext cx="2568271" cy="142328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heartrail</a:t>
            </a:r>
            <a:endParaRPr kumimoji="1" lang="ja-JP" altLang="en-US" dirty="0"/>
          </a:p>
        </p:txBody>
      </p:sp>
      <p:cxnSp>
        <p:nvCxnSpPr>
          <p:cNvPr id="9" name="直線矢印コネクタ 8">
            <a:extLst>
              <a:ext uri="{FF2B5EF4-FFF2-40B4-BE49-F238E27FC236}">
                <a16:creationId xmlns:a16="http://schemas.microsoft.com/office/drawing/2014/main" id="{00E368FA-D1F1-D90A-5824-20C713C7404E}"/>
              </a:ext>
            </a:extLst>
          </p:cNvPr>
          <p:cNvCxnSpPr/>
          <p:nvPr/>
        </p:nvCxnSpPr>
        <p:spPr>
          <a:xfrm>
            <a:off x="3371353" y="3116911"/>
            <a:ext cx="1351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61A16F6C-8F05-6E03-E757-E7378D040B0F}"/>
              </a:ext>
            </a:extLst>
          </p:cNvPr>
          <p:cNvCxnSpPr/>
          <p:nvPr/>
        </p:nvCxnSpPr>
        <p:spPr>
          <a:xfrm>
            <a:off x="7433807" y="3116911"/>
            <a:ext cx="1351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1DA4A37-7434-5EE0-42E5-5E90C5E7D977}"/>
              </a:ext>
            </a:extLst>
          </p:cNvPr>
          <p:cNvCxnSpPr>
            <a:cxnSpLocks/>
          </p:cNvCxnSpPr>
          <p:nvPr/>
        </p:nvCxnSpPr>
        <p:spPr>
          <a:xfrm flipH="1">
            <a:off x="3371353" y="3627119"/>
            <a:ext cx="1351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EFF9A5F8-850F-434C-D4D5-BA1B17ADA65A}"/>
              </a:ext>
            </a:extLst>
          </p:cNvPr>
          <p:cNvCxnSpPr>
            <a:cxnSpLocks/>
          </p:cNvCxnSpPr>
          <p:nvPr/>
        </p:nvCxnSpPr>
        <p:spPr>
          <a:xfrm flipH="1">
            <a:off x="7433807" y="3627119"/>
            <a:ext cx="1351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1F1442F-91A0-0F14-ED4D-2174330636DA}"/>
              </a:ext>
            </a:extLst>
          </p:cNvPr>
          <p:cNvSpPr txBox="1"/>
          <p:nvPr/>
        </p:nvSpPr>
        <p:spPr>
          <a:xfrm>
            <a:off x="3274432" y="2495353"/>
            <a:ext cx="1338828" cy="646331"/>
          </a:xfrm>
          <a:prstGeom prst="rect">
            <a:avLst/>
          </a:prstGeom>
          <a:noFill/>
        </p:spPr>
        <p:txBody>
          <a:bodyPr wrap="none" rtlCol="0">
            <a:spAutoFit/>
          </a:bodyPr>
          <a:lstStyle/>
          <a:p>
            <a:r>
              <a:rPr kumimoji="1" lang="ja-JP" altLang="en-US" dirty="0"/>
              <a:t>郵便番号を</a:t>
            </a:r>
            <a:endParaRPr kumimoji="1" lang="en-US" altLang="ja-JP" dirty="0"/>
          </a:p>
          <a:p>
            <a:r>
              <a:rPr kumimoji="1" lang="en-US" altLang="ja-JP" dirty="0"/>
              <a:t>GET</a:t>
            </a:r>
            <a:r>
              <a:rPr kumimoji="1" lang="ja-JP" altLang="en-US" dirty="0"/>
              <a:t>で送信</a:t>
            </a:r>
          </a:p>
        </p:txBody>
      </p:sp>
      <p:sp>
        <p:nvSpPr>
          <p:cNvPr id="14" name="テキスト ボックス 13">
            <a:extLst>
              <a:ext uri="{FF2B5EF4-FFF2-40B4-BE49-F238E27FC236}">
                <a16:creationId xmlns:a16="http://schemas.microsoft.com/office/drawing/2014/main" id="{BFFFC8C4-2A5C-6375-88D3-63EB3B99B539}"/>
              </a:ext>
            </a:extLst>
          </p:cNvPr>
          <p:cNvSpPr txBox="1"/>
          <p:nvPr/>
        </p:nvSpPr>
        <p:spPr>
          <a:xfrm>
            <a:off x="7313848" y="2470580"/>
            <a:ext cx="1338828" cy="646331"/>
          </a:xfrm>
          <a:prstGeom prst="rect">
            <a:avLst/>
          </a:prstGeom>
          <a:noFill/>
        </p:spPr>
        <p:txBody>
          <a:bodyPr wrap="none" rtlCol="0">
            <a:spAutoFit/>
          </a:bodyPr>
          <a:lstStyle/>
          <a:p>
            <a:r>
              <a:rPr kumimoji="1" lang="ja-JP" altLang="en-US" dirty="0"/>
              <a:t>郵便番号を</a:t>
            </a:r>
            <a:endParaRPr kumimoji="1" lang="en-US" altLang="ja-JP" dirty="0"/>
          </a:p>
          <a:p>
            <a:r>
              <a:rPr kumimoji="1" lang="en-US" altLang="ja-JP" dirty="0"/>
              <a:t>GET</a:t>
            </a:r>
            <a:r>
              <a:rPr kumimoji="1" lang="ja-JP" altLang="en-US" dirty="0"/>
              <a:t>で送信</a:t>
            </a:r>
          </a:p>
        </p:txBody>
      </p:sp>
      <p:sp>
        <p:nvSpPr>
          <p:cNvPr id="15" name="テキスト ボックス 14">
            <a:extLst>
              <a:ext uri="{FF2B5EF4-FFF2-40B4-BE49-F238E27FC236}">
                <a16:creationId xmlns:a16="http://schemas.microsoft.com/office/drawing/2014/main" id="{F62832FF-94A1-4CA5-075F-89FFD4A02125}"/>
              </a:ext>
            </a:extLst>
          </p:cNvPr>
          <p:cNvSpPr txBox="1"/>
          <p:nvPr/>
        </p:nvSpPr>
        <p:spPr>
          <a:xfrm>
            <a:off x="7381744" y="3730061"/>
            <a:ext cx="1455848" cy="923330"/>
          </a:xfrm>
          <a:prstGeom prst="rect">
            <a:avLst/>
          </a:prstGeom>
          <a:noFill/>
        </p:spPr>
        <p:txBody>
          <a:bodyPr wrap="none" rtlCol="0">
            <a:spAutoFit/>
          </a:bodyPr>
          <a:lstStyle/>
          <a:p>
            <a:r>
              <a:rPr kumimoji="1" lang="ja-JP" altLang="en-US" dirty="0"/>
              <a:t>住所情報と</a:t>
            </a:r>
            <a:endParaRPr kumimoji="1" lang="en-US" altLang="ja-JP" dirty="0"/>
          </a:p>
          <a:p>
            <a:r>
              <a:rPr lang="ja-JP" altLang="en-US" dirty="0"/>
              <a:t>緯度経度の</a:t>
            </a:r>
            <a:endParaRPr lang="en-US" altLang="ja-JP" dirty="0"/>
          </a:p>
          <a:p>
            <a:r>
              <a:rPr kumimoji="1" lang="en-US" altLang="ja-JP" dirty="0"/>
              <a:t>JSON</a:t>
            </a:r>
            <a:r>
              <a:rPr kumimoji="1" lang="ja-JP" altLang="en-US" dirty="0"/>
              <a:t>を取得</a:t>
            </a:r>
          </a:p>
        </p:txBody>
      </p:sp>
      <p:sp>
        <p:nvSpPr>
          <p:cNvPr id="16" name="フローチャート: データ 15">
            <a:extLst>
              <a:ext uri="{FF2B5EF4-FFF2-40B4-BE49-F238E27FC236}">
                <a16:creationId xmlns:a16="http://schemas.microsoft.com/office/drawing/2014/main" id="{3CB8471F-D37C-4A92-F24C-1E24041B141E}"/>
              </a:ext>
            </a:extLst>
          </p:cNvPr>
          <p:cNvSpPr/>
          <p:nvPr/>
        </p:nvSpPr>
        <p:spPr>
          <a:xfrm>
            <a:off x="706161" y="3888189"/>
            <a:ext cx="2568271" cy="357808"/>
          </a:xfrm>
          <a:prstGeom prst="flowChartInputOutpu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932F45A-CFC4-5265-9A13-48E240D06ED3}"/>
              </a:ext>
            </a:extLst>
          </p:cNvPr>
          <p:cNvSpPr txBox="1"/>
          <p:nvPr/>
        </p:nvSpPr>
        <p:spPr>
          <a:xfrm>
            <a:off x="3339389" y="3730061"/>
            <a:ext cx="1338828" cy="923330"/>
          </a:xfrm>
          <a:prstGeom prst="rect">
            <a:avLst/>
          </a:prstGeom>
          <a:noFill/>
        </p:spPr>
        <p:txBody>
          <a:bodyPr wrap="none" rtlCol="0">
            <a:spAutoFit/>
          </a:bodyPr>
          <a:lstStyle/>
          <a:p>
            <a:r>
              <a:rPr kumimoji="1" lang="ja-JP" altLang="en-US" dirty="0"/>
              <a:t>地図と</a:t>
            </a:r>
            <a:endParaRPr kumimoji="1" lang="en-US" altLang="ja-JP" dirty="0"/>
          </a:p>
          <a:p>
            <a:r>
              <a:rPr lang="ja-JP" altLang="en-US" dirty="0"/>
              <a:t>マーカーを</a:t>
            </a:r>
            <a:endParaRPr lang="en-US" altLang="ja-JP" dirty="0"/>
          </a:p>
          <a:p>
            <a:r>
              <a:rPr kumimoji="1" lang="ja-JP" altLang="en-US" dirty="0"/>
              <a:t>レスポンス</a:t>
            </a:r>
          </a:p>
        </p:txBody>
      </p:sp>
    </p:spTree>
    <p:extLst>
      <p:ext uri="{BB962C8B-B14F-4D97-AF65-F5344CB8AC3E}">
        <p14:creationId xmlns:p14="http://schemas.microsoft.com/office/powerpoint/2010/main" val="3860242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0AB5C4-72B1-6EB9-E14D-075F46AB9234}"/>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541116FD-ED2E-BFEE-FB9C-18193461F2FE}"/>
              </a:ext>
            </a:extLst>
          </p:cNvPr>
          <p:cNvSpPr>
            <a:spLocks noGrp="1"/>
          </p:cNvSpPr>
          <p:nvPr>
            <p:ph idx="1"/>
          </p:nvPr>
        </p:nvSpPr>
        <p:spPr/>
        <p:txBody>
          <a:bodyPr/>
          <a:lstStyle/>
          <a:p>
            <a:r>
              <a:rPr kumimoji="1" lang="ja-JP" altLang="en-US" dirty="0"/>
              <a:t>郵便番号上の全ての緯度経度情報の表示</a:t>
            </a:r>
            <a:r>
              <a:rPr kumimoji="1" lang="en-US" altLang="ja-JP" dirty="0"/>
              <a:t>(HTML</a:t>
            </a:r>
            <a:r>
              <a:rPr kumimoji="1" lang="ja-JP" altLang="en-US" dirty="0"/>
              <a:t>・</a:t>
            </a:r>
            <a:r>
              <a:rPr kumimoji="1" lang="en-US" altLang="ja-JP" dirty="0"/>
              <a:t>JavaScript)</a:t>
            </a:r>
          </a:p>
          <a:p>
            <a:pPr marL="0" indent="0">
              <a:buNone/>
            </a:pPr>
            <a:r>
              <a:rPr lang="ja-JP" altLang="en-US" dirty="0"/>
              <a:t>検索画面</a:t>
            </a:r>
            <a:endParaRPr kumimoji="1" lang="ja-JP" altLang="en-US" dirty="0"/>
          </a:p>
        </p:txBody>
      </p:sp>
      <p:pic>
        <p:nvPicPr>
          <p:cNvPr id="5" name="図 4">
            <a:extLst>
              <a:ext uri="{FF2B5EF4-FFF2-40B4-BE49-F238E27FC236}">
                <a16:creationId xmlns:a16="http://schemas.microsoft.com/office/drawing/2014/main" id="{5CF6111A-CAD4-7E7A-875C-5F49564E73BD}"/>
              </a:ext>
            </a:extLst>
          </p:cNvPr>
          <p:cNvPicPr>
            <a:picLocks noChangeAspect="1"/>
          </p:cNvPicPr>
          <p:nvPr/>
        </p:nvPicPr>
        <p:blipFill>
          <a:blip r:embed="rId3"/>
          <a:stretch>
            <a:fillRect/>
          </a:stretch>
        </p:blipFill>
        <p:spPr>
          <a:xfrm>
            <a:off x="2876100" y="2753345"/>
            <a:ext cx="6439799" cy="1247949"/>
          </a:xfrm>
          <a:prstGeom prst="rect">
            <a:avLst/>
          </a:prstGeom>
        </p:spPr>
      </p:pic>
      <p:sp>
        <p:nvSpPr>
          <p:cNvPr id="6" name="テキスト ボックス 5">
            <a:extLst>
              <a:ext uri="{FF2B5EF4-FFF2-40B4-BE49-F238E27FC236}">
                <a16:creationId xmlns:a16="http://schemas.microsoft.com/office/drawing/2014/main" id="{E7D69B38-CD6B-ADCF-FA68-4C805110FACD}"/>
              </a:ext>
            </a:extLst>
          </p:cNvPr>
          <p:cNvSpPr txBox="1"/>
          <p:nvPr/>
        </p:nvSpPr>
        <p:spPr>
          <a:xfrm>
            <a:off x="5437806" y="4001294"/>
            <a:ext cx="1316386" cy="369332"/>
          </a:xfrm>
          <a:prstGeom prst="rect">
            <a:avLst/>
          </a:prstGeom>
          <a:noFill/>
        </p:spPr>
        <p:txBody>
          <a:bodyPr wrap="none" rtlCol="0">
            <a:spAutoFit/>
          </a:bodyPr>
          <a:lstStyle/>
          <a:p>
            <a:r>
              <a:rPr lang="en-US" altLang="ja-JP" dirty="0"/>
              <a:t>home.html</a:t>
            </a:r>
            <a:endParaRPr kumimoji="1" lang="ja-JP" altLang="en-US" dirty="0"/>
          </a:p>
        </p:txBody>
      </p:sp>
    </p:spTree>
    <p:extLst>
      <p:ext uri="{BB962C8B-B14F-4D97-AF65-F5344CB8AC3E}">
        <p14:creationId xmlns:p14="http://schemas.microsoft.com/office/powerpoint/2010/main" val="2620447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660A48-AC21-ED32-5564-A3C19E65B825}"/>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FDD9F073-C6DE-F587-2AB5-3F567E7E07F2}"/>
              </a:ext>
            </a:extLst>
          </p:cNvPr>
          <p:cNvSpPr>
            <a:spLocks noGrp="1"/>
          </p:cNvSpPr>
          <p:nvPr>
            <p:ph idx="1"/>
          </p:nvPr>
        </p:nvSpPr>
        <p:spPr/>
        <p:txBody>
          <a:bodyPr/>
          <a:lstStyle/>
          <a:p>
            <a:r>
              <a:rPr kumimoji="1" lang="ja-JP" altLang="en-US" dirty="0"/>
              <a:t>郵便番号上の全ての緯度経度情報の表示</a:t>
            </a:r>
            <a:r>
              <a:rPr lang="en-US" altLang="ja-JP" dirty="0"/>
              <a:t>(HTML</a:t>
            </a:r>
            <a:r>
              <a:rPr lang="ja-JP" altLang="en-US" dirty="0"/>
              <a:t>・</a:t>
            </a:r>
            <a:r>
              <a:rPr lang="en-US" altLang="ja-JP" dirty="0"/>
              <a:t>JavaScript)</a:t>
            </a:r>
          </a:p>
          <a:p>
            <a:pPr marL="0" indent="0">
              <a:buNone/>
            </a:pPr>
            <a:r>
              <a:rPr lang="ja-JP" altLang="en-US" dirty="0"/>
              <a:t>地図の表示画面</a:t>
            </a:r>
            <a:endParaRPr lang="en-US" altLang="ja-JP" dirty="0"/>
          </a:p>
          <a:p>
            <a:endParaRPr kumimoji="1" lang="ja-JP" altLang="en-US" dirty="0"/>
          </a:p>
        </p:txBody>
      </p:sp>
      <p:pic>
        <p:nvPicPr>
          <p:cNvPr id="5" name="図 4">
            <a:extLst>
              <a:ext uri="{FF2B5EF4-FFF2-40B4-BE49-F238E27FC236}">
                <a16:creationId xmlns:a16="http://schemas.microsoft.com/office/drawing/2014/main" id="{BB9D9486-B2D1-9B91-3983-17847360191F}"/>
              </a:ext>
            </a:extLst>
          </p:cNvPr>
          <p:cNvPicPr>
            <a:picLocks noChangeAspect="1"/>
          </p:cNvPicPr>
          <p:nvPr/>
        </p:nvPicPr>
        <p:blipFill>
          <a:blip r:embed="rId3"/>
          <a:stretch>
            <a:fillRect/>
          </a:stretch>
        </p:blipFill>
        <p:spPr>
          <a:xfrm>
            <a:off x="2507311" y="2858124"/>
            <a:ext cx="7177378" cy="3577950"/>
          </a:xfrm>
          <a:prstGeom prst="rect">
            <a:avLst/>
          </a:prstGeom>
        </p:spPr>
      </p:pic>
      <p:sp>
        <p:nvSpPr>
          <p:cNvPr id="6" name="テキスト ボックス 5">
            <a:extLst>
              <a:ext uri="{FF2B5EF4-FFF2-40B4-BE49-F238E27FC236}">
                <a16:creationId xmlns:a16="http://schemas.microsoft.com/office/drawing/2014/main" id="{AAC114AF-A278-DA00-069F-244E419F623B}"/>
              </a:ext>
            </a:extLst>
          </p:cNvPr>
          <p:cNvSpPr txBox="1"/>
          <p:nvPr/>
        </p:nvSpPr>
        <p:spPr>
          <a:xfrm>
            <a:off x="4961715" y="6436074"/>
            <a:ext cx="2268570" cy="369332"/>
          </a:xfrm>
          <a:prstGeom prst="rect">
            <a:avLst/>
          </a:prstGeom>
          <a:noFill/>
        </p:spPr>
        <p:txBody>
          <a:bodyPr wrap="none" rtlCol="0">
            <a:spAutoFit/>
          </a:bodyPr>
          <a:lstStyle/>
          <a:p>
            <a:r>
              <a:rPr lang="en-US" altLang="ja-JP" dirty="0"/>
              <a:t>map_generate.html</a:t>
            </a:r>
            <a:endParaRPr kumimoji="1" lang="ja-JP" altLang="en-US" dirty="0"/>
          </a:p>
        </p:txBody>
      </p:sp>
    </p:spTree>
    <p:extLst>
      <p:ext uri="{BB962C8B-B14F-4D97-AF65-F5344CB8AC3E}">
        <p14:creationId xmlns:p14="http://schemas.microsoft.com/office/powerpoint/2010/main" val="2073520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CCEFC9-BCFA-0F84-7F1F-50762181836C}"/>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1C820D00-0D55-25C0-B30E-9D0CF13291AE}"/>
              </a:ext>
            </a:extLst>
          </p:cNvPr>
          <p:cNvSpPr>
            <a:spLocks noGrp="1"/>
          </p:cNvSpPr>
          <p:nvPr>
            <p:ph idx="1"/>
          </p:nvPr>
        </p:nvSpPr>
        <p:spPr/>
        <p:txBody>
          <a:bodyPr/>
          <a:lstStyle/>
          <a:p>
            <a:r>
              <a:rPr kumimoji="1" lang="ja-JP" altLang="en-US" dirty="0"/>
              <a:t>郵便番号上の全ての緯度経度情報の表示</a:t>
            </a:r>
            <a:r>
              <a:rPr kumimoji="1" lang="en-US" altLang="ja-JP" dirty="0"/>
              <a:t>(Python</a:t>
            </a:r>
            <a:r>
              <a:rPr kumimoji="1" lang="ja-JP" altLang="en-US" dirty="0"/>
              <a:t>・サーバ</a:t>
            </a:r>
            <a:r>
              <a:rPr kumimoji="1" lang="en-US" altLang="ja-JP" dirty="0"/>
              <a:t>)</a:t>
            </a:r>
          </a:p>
          <a:p>
            <a:pPr marL="0" indent="0">
              <a:buNone/>
            </a:pPr>
            <a:r>
              <a:rPr lang="ja-JP" altLang="en-US" dirty="0"/>
              <a:t>ライブラリのインポート・検索画面</a:t>
            </a:r>
            <a:endParaRPr kumimoji="1" lang="ja-JP" altLang="en-US" dirty="0"/>
          </a:p>
        </p:txBody>
      </p:sp>
      <p:pic>
        <p:nvPicPr>
          <p:cNvPr id="5" name="図 4">
            <a:extLst>
              <a:ext uri="{FF2B5EF4-FFF2-40B4-BE49-F238E27FC236}">
                <a16:creationId xmlns:a16="http://schemas.microsoft.com/office/drawing/2014/main" id="{4D8A6A7F-3AD0-4229-2DEB-80478EBDBBAC}"/>
              </a:ext>
            </a:extLst>
          </p:cNvPr>
          <p:cNvPicPr>
            <a:picLocks noChangeAspect="1"/>
          </p:cNvPicPr>
          <p:nvPr/>
        </p:nvPicPr>
        <p:blipFill>
          <a:blip r:embed="rId3"/>
          <a:stretch>
            <a:fillRect/>
          </a:stretch>
        </p:blipFill>
        <p:spPr>
          <a:xfrm>
            <a:off x="838200" y="2886324"/>
            <a:ext cx="5751035" cy="2015954"/>
          </a:xfrm>
          <a:prstGeom prst="rect">
            <a:avLst/>
          </a:prstGeom>
        </p:spPr>
      </p:pic>
      <p:pic>
        <p:nvPicPr>
          <p:cNvPr id="7" name="図 6">
            <a:extLst>
              <a:ext uri="{FF2B5EF4-FFF2-40B4-BE49-F238E27FC236}">
                <a16:creationId xmlns:a16="http://schemas.microsoft.com/office/drawing/2014/main" id="{3C493679-1868-3140-1780-FDD72F86AFD6}"/>
              </a:ext>
            </a:extLst>
          </p:cNvPr>
          <p:cNvPicPr>
            <a:picLocks noChangeAspect="1"/>
          </p:cNvPicPr>
          <p:nvPr/>
        </p:nvPicPr>
        <p:blipFill>
          <a:blip r:embed="rId4"/>
          <a:stretch>
            <a:fillRect/>
          </a:stretch>
        </p:blipFill>
        <p:spPr>
          <a:xfrm>
            <a:off x="5587585" y="5741750"/>
            <a:ext cx="4563112" cy="638264"/>
          </a:xfrm>
          <a:prstGeom prst="rect">
            <a:avLst/>
          </a:prstGeom>
        </p:spPr>
      </p:pic>
      <p:cxnSp>
        <p:nvCxnSpPr>
          <p:cNvPr id="9" name="コネクタ: カギ線 8">
            <a:extLst>
              <a:ext uri="{FF2B5EF4-FFF2-40B4-BE49-F238E27FC236}">
                <a16:creationId xmlns:a16="http://schemas.microsoft.com/office/drawing/2014/main" id="{4765EB2A-3BD6-1BB3-3A4F-5287135DBBB8}"/>
              </a:ext>
            </a:extLst>
          </p:cNvPr>
          <p:cNvCxnSpPr>
            <a:stCxn id="5" idx="2"/>
            <a:endCxn id="7" idx="0"/>
          </p:cNvCxnSpPr>
          <p:nvPr/>
        </p:nvCxnSpPr>
        <p:spPr>
          <a:xfrm rot="16200000" flipH="1">
            <a:off x="5371693" y="3244302"/>
            <a:ext cx="839472" cy="415542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593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CCEFC9-BCFA-0F84-7F1F-50762181836C}"/>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1C820D00-0D55-25C0-B30E-9D0CF13291AE}"/>
              </a:ext>
            </a:extLst>
          </p:cNvPr>
          <p:cNvSpPr>
            <a:spLocks noGrp="1"/>
          </p:cNvSpPr>
          <p:nvPr>
            <p:ph idx="1"/>
          </p:nvPr>
        </p:nvSpPr>
        <p:spPr/>
        <p:txBody>
          <a:bodyPr/>
          <a:lstStyle/>
          <a:p>
            <a:r>
              <a:rPr kumimoji="1" lang="ja-JP" altLang="en-US" dirty="0"/>
              <a:t>郵便番号上の全ての緯度経度情報の表示</a:t>
            </a:r>
            <a:r>
              <a:rPr kumimoji="1" lang="en-US" altLang="ja-JP" dirty="0"/>
              <a:t>(Python</a:t>
            </a:r>
            <a:r>
              <a:rPr kumimoji="1" lang="ja-JP" altLang="en-US" dirty="0"/>
              <a:t>・サーバ</a:t>
            </a:r>
            <a:r>
              <a:rPr kumimoji="1" lang="en-US" altLang="ja-JP" dirty="0"/>
              <a:t>)</a:t>
            </a:r>
          </a:p>
          <a:p>
            <a:pPr marL="0" indent="0">
              <a:buNone/>
            </a:pPr>
            <a:r>
              <a:rPr kumimoji="1" lang="ja-JP" altLang="en-US" dirty="0"/>
              <a:t>地図の表示画面</a:t>
            </a:r>
          </a:p>
        </p:txBody>
      </p:sp>
      <p:pic>
        <p:nvPicPr>
          <p:cNvPr id="6" name="図 5">
            <a:extLst>
              <a:ext uri="{FF2B5EF4-FFF2-40B4-BE49-F238E27FC236}">
                <a16:creationId xmlns:a16="http://schemas.microsoft.com/office/drawing/2014/main" id="{6A127FA1-DC14-DA3F-CF1A-209025FD821D}"/>
              </a:ext>
            </a:extLst>
          </p:cNvPr>
          <p:cNvPicPr>
            <a:picLocks noChangeAspect="1"/>
          </p:cNvPicPr>
          <p:nvPr/>
        </p:nvPicPr>
        <p:blipFill>
          <a:blip r:embed="rId3"/>
          <a:stretch>
            <a:fillRect/>
          </a:stretch>
        </p:blipFill>
        <p:spPr>
          <a:xfrm>
            <a:off x="2721877" y="2719310"/>
            <a:ext cx="6748245" cy="4019420"/>
          </a:xfrm>
          <a:prstGeom prst="rect">
            <a:avLst/>
          </a:prstGeom>
        </p:spPr>
      </p:pic>
    </p:spTree>
    <p:extLst>
      <p:ext uri="{BB962C8B-B14F-4D97-AF65-F5344CB8AC3E}">
        <p14:creationId xmlns:p14="http://schemas.microsoft.com/office/powerpoint/2010/main" val="2848827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D524DA-46A0-41FE-1DAB-8557ECC7DBB6}"/>
              </a:ext>
            </a:extLst>
          </p:cNvPr>
          <p:cNvSpPr>
            <a:spLocks noGrp="1"/>
          </p:cNvSpPr>
          <p:nvPr>
            <p:ph type="title"/>
          </p:nvPr>
        </p:nvSpPr>
        <p:spPr/>
        <p:txBody>
          <a:bodyPr/>
          <a:lstStyle/>
          <a:p>
            <a:r>
              <a:rPr kumimoji="1" lang="ja-JP" altLang="en-US" dirty="0"/>
              <a:t>地図を表示</a:t>
            </a:r>
          </a:p>
        </p:txBody>
      </p:sp>
      <p:sp>
        <p:nvSpPr>
          <p:cNvPr id="3" name="コンテンツ プレースホルダー 2">
            <a:extLst>
              <a:ext uri="{FF2B5EF4-FFF2-40B4-BE49-F238E27FC236}">
                <a16:creationId xmlns:a16="http://schemas.microsoft.com/office/drawing/2014/main" id="{635CEA80-2376-CB73-81AE-3863E3A1E55B}"/>
              </a:ext>
            </a:extLst>
          </p:cNvPr>
          <p:cNvSpPr>
            <a:spLocks noGrp="1"/>
          </p:cNvSpPr>
          <p:nvPr>
            <p:ph idx="1"/>
          </p:nvPr>
        </p:nvSpPr>
        <p:spPr/>
        <p:txBody>
          <a:bodyPr/>
          <a:lstStyle/>
          <a:p>
            <a:r>
              <a:rPr kumimoji="1" lang="ja-JP" altLang="en-US" dirty="0"/>
              <a:t>郵便番号上の全ての緯度経度情報の表示</a:t>
            </a:r>
            <a:r>
              <a:rPr lang="en-US" altLang="ja-JP" dirty="0"/>
              <a:t>(</a:t>
            </a:r>
            <a:r>
              <a:rPr lang="ja-JP" altLang="en-US" dirty="0"/>
              <a:t>ブラウザ画面</a:t>
            </a:r>
            <a:r>
              <a:rPr lang="en-US" altLang="ja-JP" dirty="0"/>
              <a:t>)</a:t>
            </a:r>
          </a:p>
        </p:txBody>
      </p:sp>
      <p:pic>
        <p:nvPicPr>
          <p:cNvPr id="5" name="図 4">
            <a:extLst>
              <a:ext uri="{FF2B5EF4-FFF2-40B4-BE49-F238E27FC236}">
                <a16:creationId xmlns:a16="http://schemas.microsoft.com/office/drawing/2014/main" id="{F4EB3AD4-0416-0297-6C65-252EB23ACD84}"/>
              </a:ext>
            </a:extLst>
          </p:cNvPr>
          <p:cNvPicPr>
            <a:picLocks noChangeAspect="1"/>
          </p:cNvPicPr>
          <p:nvPr/>
        </p:nvPicPr>
        <p:blipFill>
          <a:blip r:embed="rId3"/>
          <a:stretch>
            <a:fillRect/>
          </a:stretch>
        </p:blipFill>
        <p:spPr>
          <a:xfrm>
            <a:off x="4172524" y="2210348"/>
            <a:ext cx="3846951" cy="4101552"/>
          </a:xfrm>
          <a:prstGeom prst="rect">
            <a:avLst/>
          </a:prstGeom>
        </p:spPr>
      </p:pic>
      <p:sp>
        <p:nvSpPr>
          <p:cNvPr id="6" name="テキスト ボックス 5">
            <a:extLst>
              <a:ext uri="{FF2B5EF4-FFF2-40B4-BE49-F238E27FC236}">
                <a16:creationId xmlns:a16="http://schemas.microsoft.com/office/drawing/2014/main" id="{AD5D149B-B90D-1B93-2099-D85B19AE3599}"/>
              </a:ext>
            </a:extLst>
          </p:cNvPr>
          <p:cNvSpPr txBox="1"/>
          <p:nvPr/>
        </p:nvSpPr>
        <p:spPr>
          <a:xfrm>
            <a:off x="4172524" y="6327291"/>
            <a:ext cx="3877985" cy="369332"/>
          </a:xfrm>
          <a:prstGeom prst="rect">
            <a:avLst/>
          </a:prstGeom>
          <a:noFill/>
        </p:spPr>
        <p:txBody>
          <a:bodyPr wrap="none" rtlCol="0">
            <a:spAutoFit/>
          </a:bodyPr>
          <a:lstStyle/>
          <a:p>
            <a:r>
              <a:rPr lang="ja-JP" altLang="en-US" dirty="0"/>
              <a:t>新宿駅がある郵便番号での実行結果</a:t>
            </a:r>
            <a:endParaRPr kumimoji="1" lang="ja-JP" altLang="en-US" dirty="0"/>
          </a:p>
        </p:txBody>
      </p:sp>
    </p:spTree>
    <p:extLst>
      <p:ext uri="{BB962C8B-B14F-4D97-AF65-F5344CB8AC3E}">
        <p14:creationId xmlns:p14="http://schemas.microsoft.com/office/powerpoint/2010/main" val="798699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3CA12D-2A42-62F9-D1D4-9E881C62B90B}"/>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70E57B89-498D-CEF5-8F28-14FB326D03B7}"/>
              </a:ext>
            </a:extLst>
          </p:cNvPr>
          <p:cNvSpPr>
            <a:spLocks noGrp="1"/>
          </p:cNvSpPr>
          <p:nvPr>
            <p:ph idx="1"/>
          </p:nvPr>
        </p:nvSpPr>
        <p:spPr/>
        <p:txBody>
          <a:bodyPr/>
          <a:lstStyle/>
          <a:p>
            <a:r>
              <a:rPr kumimoji="1" lang="ja-JP" altLang="en-US" dirty="0"/>
              <a:t>サーバサイドだけではできない技術はクライアントサイドで</a:t>
            </a:r>
            <a:endParaRPr kumimoji="1" lang="en-US" altLang="ja-JP" dirty="0"/>
          </a:p>
          <a:p>
            <a:r>
              <a:rPr lang="ja-JP" altLang="en-US" dirty="0"/>
              <a:t>サーバ側にもクライアント側にも良い点と注意する点がある</a:t>
            </a:r>
            <a:endParaRPr lang="en-US" altLang="ja-JP" dirty="0"/>
          </a:p>
          <a:p>
            <a:r>
              <a:rPr kumimoji="1" lang="en-US" altLang="ja-JP" dirty="0"/>
              <a:t>JavaScript</a:t>
            </a:r>
            <a:r>
              <a:rPr kumimoji="1" lang="ja-JP" altLang="en-US" dirty="0"/>
              <a:t>を用いることで動的にデータを反映できる</a:t>
            </a:r>
            <a:endParaRPr kumimoji="1" lang="en-US" altLang="ja-JP" dirty="0"/>
          </a:p>
          <a:p>
            <a:r>
              <a:rPr kumimoji="1" lang="ja-JP" altLang="en-US" dirty="0"/>
              <a:t>外部ライブラリを用いることでグラフや地図を表示できる</a:t>
            </a:r>
            <a:endParaRPr kumimoji="1" lang="en-US" altLang="ja-JP" dirty="0"/>
          </a:p>
          <a:p>
            <a:r>
              <a:rPr lang="ja-JP" altLang="en-US" dirty="0"/>
              <a:t>サーバサイドとの組み合わせでより機能を拡張できる</a:t>
            </a:r>
            <a:endParaRPr lang="en-US" altLang="ja-JP" dirty="0"/>
          </a:p>
          <a:p>
            <a:r>
              <a:rPr kumimoji="1" lang="en-US" altLang="ja-JP" dirty="0"/>
              <a:t>JSON</a:t>
            </a:r>
            <a:r>
              <a:rPr kumimoji="1" lang="ja-JP" altLang="en-US" dirty="0"/>
              <a:t>などを用いるとクライアント側で合わせやすい</a:t>
            </a:r>
          </a:p>
        </p:txBody>
      </p:sp>
    </p:spTree>
    <p:extLst>
      <p:ext uri="{BB962C8B-B14F-4D97-AF65-F5344CB8AC3E}">
        <p14:creationId xmlns:p14="http://schemas.microsoft.com/office/powerpoint/2010/main" val="1534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25E93B-69FE-0C1C-09AA-27505E8D2B6F}"/>
              </a:ext>
            </a:extLst>
          </p:cNvPr>
          <p:cNvSpPr>
            <a:spLocks noGrp="1"/>
          </p:cNvSpPr>
          <p:nvPr>
            <p:ph type="title"/>
          </p:nvPr>
        </p:nvSpPr>
        <p:spPr/>
        <p:txBody>
          <a:bodyPr/>
          <a:lstStyle/>
          <a:p>
            <a:r>
              <a:rPr kumimoji="1" lang="ja-JP" altLang="en-US" dirty="0"/>
              <a:t>サーバサイドとクライアントサイド</a:t>
            </a:r>
          </a:p>
        </p:txBody>
      </p:sp>
      <p:sp>
        <p:nvSpPr>
          <p:cNvPr id="3" name="コンテンツ プレースホルダー 2">
            <a:extLst>
              <a:ext uri="{FF2B5EF4-FFF2-40B4-BE49-F238E27FC236}">
                <a16:creationId xmlns:a16="http://schemas.microsoft.com/office/drawing/2014/main" id="{2F239E08-2513-008F-5BD4-0D57E1330AB8}"/>
              </a:ext>
            </a:extLst>
          </p:cNvPr>
          <p:cNvSpPr>
            <a:spLocks noGrp="1"/>
          </p:cNvSpPr>
          <p:nvPr>
            <p:ph idx="1"/>
          </p:nvPr>
        </p:nvSpPr>
        <p:spPr/>
        <p:txBody>
          <a:bodyPr>
            <a:normAutofit/>
          </a:bodyPr>
          <a:lstStyle/>
          <a:p>
            <a:r>
              <a:rPr lang="ja-JP" altLang="en-US" dirty="0"/>
              <a:t>分かりやすい開発面で良いところ</a:t>
            </a:r>
            <a:endParaRPr kumimoji="1" lang="en-US" altLang="ja-JP" dirty="0"/>
          </a:p>
          <a:p>
            <a:pPr>
              <a:buFont typeface="Wingdings" panose="05000000000000000000" pitchFamily="2" charset="2"/>
              <a:buChar char="Ø"/>
            </a:pPr>
            <a:r>
              <a:rPr lang="ja-JP" altLang="en-US" dirty="0"/>
              <a:t>サーバサイド</a:t>
            </a:r>
            <a:endParaRPr lang="en-US" altLang="ja-JP" dirty="0"/>
          </a:p>
          <a:p>
            <a:pPr marL="0" indent="0">
              <a:buNone/>
            </a:pPr>
            <a:r>
              <a:rPr lang="ja-JP" altLang="en-US" dirty="0"/>
              <a:t>ユーザの使用する</a:t>
            </a:r>
            <a:r>
              <a:rPr lang="en-US" altLang="ja-JP" dirty="0"/>
              <a:t>PC</a:t>
            </a:r>
            <a:r>
              <a:rPr lang="ja-JP" altLang="en-US" dirty="0"/>
              <a:t>やスマホの性能に依存しない</a:t>
            </a:r>
            <a:endParaRPr lang="en-US" altLang="ja-JP" dirty="0"/>
          </a:p>
          <a:p>
            <a:pPr marL="0" indent="0">
              <a:buNone/>
            </a:pPr>
            <a:r>
              <a:rPr lang="ja-JP" altLang="en-US" dirty="0"/>
              <a:t>大量のデータの蓄積や複雑な処理ができる</a:t>
            </a:r>
            <a:endParaRPr lang="en-US" altLang="ja-JP" dirty="0"/>
          </a:p>
          <a:p>
            <a:pPr marL="0" indent="0">
              <a:buNone/>
            </a:pPr>
            <a:endParaRPr lang="en-US" altLang="ja-JP" dirty="0"/>
          </a:p>
          <a:p>
            <a:pPr>
              <a:buFont typeface="Wingdings" panose="05000000000000000000" pitchFamily="2" charset="2"/>
              <a:buChar char="Ø"/>
            </a:pPr>
            <a:r>
              <a:rPr kumimoji="1" lang="ja-JP" altLang="en-US" dirty="0"/>
              <a:t>クライアントサイド</a:t>
            </a:r>
            <a:endParaRPr kumimoji="1" lang="en-US" altLang="ja-JP" dirty="0"/>
          </a:p>
          <a:p>
            <a:pPr marL="0" indent="0">
              <a:buNone/>
            </a:pPr>
            <a:r>
              <a:rPr lang="ja-JP" altLang="en-US" dirty="0"/>
              <a:t>一つのサイト内で豊富な機能を使える</a:t>
            </a:r>
            <a:endParaRPr kumimoji="1" lang="en-US" altLang="ja-JP" dirty="0"/>
          </a:p>
          <a:p>
            <a:pPr marL="0" indent="0">
              <a:buNone/>
            </a:pPr>
            <a:r>
              <a:rPr kumimoji="1" lang="ja-JP" altLang="en-US" dirty="0"/>
              <a:t>動くサイトや凝ったサイトを作れる</a:t>
            </a:r>
            <a:endParaRPr kumimoji="1" lang="en-US" altLang="ja-JP" dirty="0"/>
          </a:p>
        </p:txBody>
      </p:sp>
    </p:spTree>
    <p:extLst>
      <p:ext uri="{BB962C8B-B14F-4D97-AF65-F5344CB8AC3E}">
        <p14:creationId xmlns:p14="http://schemas.microsoft.com/office/powerpoint/2010/main" val="57914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DCD234-DCA4-9B58-63EF-F8AB662EE3BB}"/>
              </a:ext>
            </a:extLst>
          </p:cNvPr>
          <p:cNvSpPr>
            <a:spLocks noGrp="1"/>
          </p:cNvSpPr>
          <p:nvPr>
            <p:ph type="title"/>
          </p:nvPr>
        </p:nvSpPr>
        <p:spPr/>
        <p:txBody>
          <a:bodyPr/>
          <a:lstStyle/>
          <a:p>
            <a:r>
              <a:rPr kumimoji="1" lang="ja-JP" altLang="en-US" dirty="0"/>
              <a:t>サーバサイドとクライアントサイド</a:t>
            </a:r>
          </a:p>
        </p:txBody>
      </p:sp>
      <p:sp>
        <p:nvSpPr>
          <p:cNvPr id="3" name="コンテンツ プレースホルダー 2">
            <a:extLst>
              <a:ext uri="{FF2B5EF4-FFF2-40B4-BE49-F238E27FC236}">
                <a16:creationId xmlns:a16="http://schemas.microsoft.com/office/drawing/2014/main" id="{AEEAE8E1-AD7B-E442-EF37-4BEFE3EE5254}"/>
              </a:ext>
            </a:extLst>
          </p:cNvPr>
          <p:cNvSpPr>
            <a:spLocks noGrp="1"/>
          </p:cNvSpPr>
          <p:nvPr>
            <p:ph idx="1"/>
          </p:nvPr>
        </p:nvSpPr>
        <p:spPr/>
        <p:txBody>
          <a:bodyPr/>
          <a:lstStyle/>
          <a:p>
            <a:r>
              <a:rPr lang="ja-JP" altLang="en-US" dirty="0"/>
              <a:t>気を付けないといけない点</a:t>
            </a:r>
            <a:endParaRPr kumimoji="1" lang="en-US" altLang="ja-JP" dirty="0"/>
          </a:p>
          <a:p>
            <a:pPr>
              <a:buFont typeface="Wingdings" panose="05000000000000000000" pitchFamily="2" charset="2"/>
              <a:buChar char="Ø"/>
            </a:pPr>
            <a:r>
              <a:rPr lang="ja-JP" altLang="en-US" dirty="0"/>
              <a:t>サーバサイド</a:t>
            </a:r>
            <a:endParaRPr lang="en-US" altLang="ja-JP" dirty="0"/>
          </a:p>
          <a:p>
            <a:pPr marL="0" indent="0">
              <a:buNone/>
            </a:pPr>
            <a:r>
              <a:rPr lang="ja-JP" altLang="en-US" dirty="0"/>
              <a:t>何らかの要因でサーバダウンしたらサービス提供ができない</a:t>
            </a:r>
            <a:endParaRPr lang="en-US" altLang="ja-JP" dirty="0"/>
          </a:p>
          <a:p>
            <a:pPr marL="0" indent="0">
              <a:buNone/>
            </a:pPr>
            <a:r>
              <a:rPr lang="ja-JP" altLang="en-US" dirty="0"/>
              <a:t>トラフィックや処理内容に応じた高いスペックが必要</a:t>
            </a:r>
            <a:endParaRPr lang="en-US" altLang="ja-JP" dirty="0"/>
          </a:p>
          <a:p>
            <a:pPr marL="0" indent="0">
              <a:buNone/>
            </a:pPr>
            <a:endParaRPr lang="en-US" altLang="ja-JP" dirty="0"/>
          </a:p>
          <a:p>
            <a:pPr>
              <a:buFont typeface="Wingdings" panose="05000000000000000000" pitchFamily="2" charset="2"/>
              <a:buChar char="Ø"/>
            </a:pPr>
            <a:r>
              <a:rPr kumimoji="1" lang="ja-JP" altLang="en-US" dirty="0"/>
              <a:t>クライアントサイド</a:t>
            </a:r>
            <a:endParaRPr kumimoji="1" lang="en-US" altLang="ja-JP" dirty="0"/>
          </a:p>
          <a:p>
            <a:pPr marL="0" indent="0">
              <a:buNone/>
            </a:pPr>
            <a:r>
              <a:rPr kumimoji="1" lang="ja-JP" altLang="en-US" dirty="0"/>
              <a:t>ユーザの使用する</a:t>
            </a:r>
            <a:r>
              <a:rPr kumimoji="1" lang="en-US" altLang="ja-JP" dirty="0"/>
              <a:t>PC</a:t>
            </a:r>
            <a:r>
              <a:rPr kumimoji="1" lang="ja-JP" altLang="en-US" dirty="0"/>
              <a:t>やスマホの性能に依存する</a:t>
            </a:r>
            <a:endParaRPr kumimoji="1" lang="en-US" altLang="ja-JP" dirty="0"/>
          </a:p>
          <a:p>
            <a:pPr marL="0" indent="0">
              <a:buNone/>
            </a:pPr>
            <a:endParaRPr lang="en-US" altLang="ja-JP" dirty="0"/>
          </a:p>
        </p:txBody>
      </p:sp>
    </p:spTree>
    <p:extLst>
      <p:ext uri="{BB962C8B-B14F-4D97-AF65-F5344CB8AC3E}">
        <p14:creationId xmlns:p14="http://schemas.microsoft.com/office/powerpoint/2010/main" val="289105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2B2E63-D87B-7AC6-C093-EDDDBA34B262}"/>
              </a:ext>
            </a:extLst>
          </p:cNvPr>
          <p:cNvSpPr>
            <a:spLocks noGrp="1"/>
          </p:cNvSpPr>
          <p:nvPr>
            <p:ph type="title"/>
          </p:nvPr>
        </p:nvSpPr>
        <p:spPr/>
        <p:txBody>
          <a:bodyPr/>
          <a:lstStyle/>
          <a:p>
            <a:r>
              <a:rPr kumimoji="1" lang="en-US" altLang="ja-JP" dirty="0"/>
              <a:t>JavaScript</a:t>
            </a:r>
            <a:r>
              <a:rPr kumimoji="1" lang="ja-JP" altLang="en-US" dirty="0"/>
              <a:t>の使い方</a:t>
            </a:r>
          </a:p>
        </p:txBody>
      </p:sp>
      <p:sp>
        <p:nvSpPr>
          <p:cNvPr id="3" name="コンテンツ プレースホルダー 2">
            <a:extLst>
              <a:ext uri="{FF2B5EF4-FFF2-40B4-BE49-F238E27FC236}">
                <a16:creationId xmlns:a16="http://schemas.microsoft.com/office/drawing/2014/main" id="{3F680721-42CF-042D-B256-B04F60E8F280}"/>
              </a:ext>
            </a:extLst>
          </p:cNvPr>
          <p:cNvSpPr>
            <a:spLocks noGrp="1"/>
          </p:cNvSpPr>
          <p:nvPr>
            <p:ph idx="1"/>
          </p:nvPr>
        </p:nvSpPr>
        <p:spPr/>
        <p:txBody>
          <a:bodyPr>
            <a:normAutofit/>
          </a:bodyPr>
          <a:lstStyle/>
          <a:p>
            <a:r>
              <a:rPr kumimoji="1" lang="en-US" altLang="ja-JP" dirty="0"/>
              <a:t>HTML</a:t>
            </a:r>
            <a:r>
              <a:rPr kumimoji="1" lang="ja-JP" altLang="en-US" dirty="0"/>
              <a:t>への組み込み</a:t>
            </a:r>
            <a:endParaRPr kumimoji="1" lang="en-US" altLang="ja-JP" dirty="0"/>
          </a:p>
          <a:p>
            <a:pPr marL="0" indent="0">
              <a:buNone/>
            </a:pPr>
            <a:r>
              <a:rPr lang="en-US" altLang="ja-JP" dirty="0"/>
              <a:t>script</a:t>
            </a:r>
            <a:r>
              <a:rPr lang="ja-JP" altLang="en-US" dirty="0"/>
              <a:t>タグを用いて「</a:t>
            </a:r>
            <a:r>
              <a:rPr lang="en-US" altLang="ja-JP" dirty="0"/>
              <a:t>&lt;script&gt;</a:t>
            </a:r>
            <a:r>
              <a:rPr lang="ja-JP" altLang="en-US" dirty="0"/>
              <a:t>」と「</a:t>
            </a:r>
            <a:r>
              <a:rPr lang="en-US" altLang="ja-JP" dirty="0"/>
              <a:t>&lt;/script&gt;</a:t>
            </a:r>
            <a:r>
              <a:rPr lang="ja-JP" altLang="en-US" dirty="0"/>
              <a:t>」の間に</a:t>
            </a:r>
            <a:r>
              <a:rPr lang="en-US" altLang="ja-JP" dirty="0"/>
              <a:t>JavaScript</a:t>
            </a:r>
            <a:r>
              <a:rPr lang="ja-JP" altLang="en-US" dirty="0"/>
              <a:t>のコードを組み込む。</a:t>
            </a:r>
            <a:endParaRPr lang="en-US" altLang="ja-JP" dirty="0"/>
          </a:p>
          <a:p>
            <a:pPr marL="0" indent="0">
              <a:buNone/>
            </a:pPr>
            <a:endParaRPr kumimoji="1" lang="en-US" altLang="ja-JP" dirty="0"/>
          </a:p>
          <a:p>
            <a:pPr marL="0" indent="0">
              <a:buNone/>
            </a:pPr>
            <a:r>
              <a:rPr lang="ja-JP" altLang="en-US" dirty="0"/>
              <a:t>特に</a:t>
            </a:r>
            <a:r>
              <a:rPr lang="en-US" altLang="ja-JP" dirty="0"/>
              <a:t>DOM</a:t>
            </a:r>
            <a:r>
              <a:rPr lang="ja-JP" altLang="en-US" dirty="0"/>
              <a:t>操作では</a:t>
            </a:r>
            <a:endParaRPr kumimoji="1" lang="en-US" altLang="ja-JP" dirty="0"/>
          </a:p>
          <a:p>
            <a:pPr>
              <a:buFont typeface="Wingdings" panose="05000000000000000000" pitchFamily="2" charset="2"/>
              <a:buChar char="ü"/>
            </a:pPr>
            <a:r>
              <a:rPr kumimoji="1" lang="ja-JP" altLang="en-US" dirty="0"/>
              <a:t>実行は</a:t>
            </a:r>
            <a:r>
              <a:rPr kumimoji="1" lang="en-US" altLang="ja-JP" dirty="0"/>
              <a:t>input</a:t>
            </a:r>
            <a:r>
              <a:rPr kumimoji="1" lang="ja-JP" altLang="en-US" dirty="0"/>
              <a:t>タグの</a:t>
            </a:r>
            <a:r>
              <a:rPr kumimoji="1" lang="en-US" altLang="ja-JP" dirty="0"/>
              <a:t>button</a:t>
            </a:r>
            <a:r>
              <a:rPr kumimoji="1" lang="ja-JP" altLang="en-US" dirty="0"/>
              <a:t>を用いて関数を呼び出すことが多い</a:t>
            </a:r>
            <a:endParaRPr lang="en-US" altLang="ja-JP" dirty="0"/>
          </a:p>
          <a:p>
            <a:pPr>
              <a:buFont typeface="Wingdings" panose="05000000000000000000" pitchFamily="2" charset="2"/>
              <a:buChar char="ü"/>
            </a:pPr>
            <a:r>
              <a:rPr kumimoji="1" lang="ja-JP" altLang="en-US" dirty="0"/>
              <a:t>値の読み込みは</a:t>
            </a:r>
            <a:r>
              <a:rPr kumimoji="1" lang="en-US" altLang="ja-JP" dirty="0"/>
              <a:t>input</a:t>
            </a:r>
            <a:r>
              <a:rPr kumimoji="1" lang="ja-JP" altLang="en-US" dirty="0"/>
              <a:t>タグの</a:t>
            </a:r>
            <a:r>
              <a:rPr kumimoji="1" lang="en-US" altLang="ja-JP" dirty="0"/>
              <a:t>text</a:t>
            </a:r>
            <a:r>
              <a:rPr kumimoji="1" lang="ja-JP" altLang="en-US" dirty="0"/>
              <a:t>系の</a:t>
            </a:r>
            <a:r>
              <a:rPr kumimoji="1" lang="en-US" altLang="ja-JP" dirty="0"/>
              <a:t>UI</a:t>
            </a:r>
            <a:r>
              <a:rPr kumimoji="1" lang="ja-JP" altLang="en-US" dirty="0"/>
              <a:t>を用いることが多い</a:t>
            </a:r>
            <a:endParaRPr lang="en-US" altLang="ja-JP" dirty="0"/>
          </a:p>
          <a:p>
            <a:pPr>
              <a:buFont typeface="Wingdings" panose="05000000000000000000" pitchFamily="2" charset="2"/>
              <a:buChar char="ü"/>
            </a:pPr>
            <a:r>
              <a:rPr kumimoji="1" lang="ja-JP" altLang="en-US" dirty="0"/>
              <a:t>結果の出力は主に</a:t>
            </a:r>
            <a:r>
              <a:rPr kumimoji="1" lang="en-US" altLang="ja-JP" dirty="0"/>
              <a:t>div</a:t>
            </a:r>
            <a:r>
              <a:rPr kumimoji="1" lang="ja-JP" altLang="en-US" dirty="0"/>
              <a:t>タグを用いることが多い</a:t>
            </a:r>
          </a:p>
        </p:txBody>
      </p:sp>
    </p:spTree>
    <p:extLst>
      <p:ext uri="{BB962C8B-B14F-4D97-AF65-F5344CB8AC3E}">
        <p14:creationId xmlns:p14="http://schemas.microsoft.com/office/powerpoint/2010/main" val="2810177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4D8D1E-7E9B-0B2A-31BB-6794F022D590}"/>
              </a:ext>
            </a:extLst>
          </p:cNvPr>
          <p:cNvSpPr>
            <a:spLocks noGrp="1"/>
          </p:cNvSpPr>
          <p:nvPr>
            <p:ph type="title"/>
          </p:nvPr>
        </p:nvSpPr>
        <p:spPr/>
        <p:txBody>
          <a:bodyPr/>
          <a:lstStyle/>
          <a:p>
            <a:r>
              <a:rPr kumimoji="1" lang="en-US" altLang="ja-JP" dirty="0"/>
              <a:t>JavaScript</a:t>
            </a:r>
            <a:r>
              <a:rPr kumimoji="1" lang="ja-JP" altLang="en-US" dirty="0"/>
              <a:t>の使い方</a:t>
            </a:r>
          </a:p>
        </p:txBody>
      </p:sp>
      <p:sp>
        <p:nvSpPr>
          <p:cNvPr id="3" name="コンテンツ プレースホルダー 2">
            <a:extLst>
              <a:ext uri="{FF2B5EF4-FFF2-40B4-BE49-F238E27FC236}">
                <a16:creationId xmlns:a16="http://schemas.microsoft.com/office/drawing/2014/main" id="{6587140C-C4ED-1C18-6DF7-3DBA6F14E8DC}"/>
              </a:ext>
            </a:extLst>
          </p:cNvPr>
          <p:cNvSpPr>
            <a:spLocks noGrp="1"/>
          </p:cNvSpPr>
          <p:nvPr>
            <p:ph idx="1"/>
          </p:nvPr>
        </p:nvSpPr>
        <p:spPr/>
        <p:txBody>
          <a:bodyPr/>
          <a:lstStyle/>
          <a:p>
            <a:r>
              <a:rPr kumimoji="1" lang="en-US" altLang="ja-JP" dirty="0"/>
              <a:t>Python</a:t>
            </a:r>
            <a:r>
              <a:rPr kumimoji="1" lang="ja-JP" altLang="en-US" dirty="0"/>
              <a:t>との相違点</a:t>
            </a:r>
            <a:endParaRPr kumimoji="1" lang="en-US" altLang="ja-JP" dirty="0"/>
          </a:p>
          <a:p>
            <a:pPr marL="0" indent="0">
              <a:buNone/>
            </a:pPr>
            <a:r>
              <a:rPr lang="ja-JP" altLang="en-US" dirty="0"/>
              <a:t>初めて使う変数は変数の宣言をしないといけない</a:t>
            </a:r>
            <a:endParaRPr lang="en-US" altLang="ja-JP" dirty="0"/>
          </a:p>
          <a:p>
            <a:pPr marL="0" indent="0">
              <a:buNone/>
            </a:pPr>
            <a:r>
              <a:rPr lang="ja-JP" altLang="en-US" dirty="0"/>
              <a:t>処理の後にセミコロン</a:t>
            </a:r>
            <a:r>
              <a:rPr lang="en-US" altLang="ja-JP" dirty="0"/>
              <a:t>(</a:t>
            </a:r>
            <a:r>
              <a:rPr lang="ja-JP" altLang="en-US" dirty="0"/>
              <a:t>「</a:t>
            </a:r>
            <a:r>
              <a:rPr lang="en-US" altLang="ja-JP" dirty="0"/>
              <a:t>;</a:t>
            </a:r>
            <a:r>
              <a:rPr lang="ja-JP" altLang="en-US" dirty="0"/>
              <a:t>」</a:t>
            </a:r>
            <a:r>
              <a:rPr lang="en-US" altLang="ja-JP" dirty="0"/>
              <a:t>)</a:t>
            </a:r>
            <a:r>
              <a:rPr lang="ja-JP" altLang="en-US" dirty="0"/>
              <a:t>を付ける</a:t>
            </a:r>
            <a:endParaRPr lang="en-US" altLang="ja-JP" dirty="0"/>
          </a:p>
          <a:p>
            <a:pPr marL="0" indent="0">
              <a:buNone/>
            </a:pPr>
            <a:r>
              <a:rPr lang="ja-JP" altLang="en-US" dirty="0"/>
              <a:t>型変換に使う関数やメソッドが異なる</a:t>
            </a:r>
            <a:endParaRPr lang="en-US" altLang="ja-JP" dirty="0"/>
          </a:p>
          <a:p>
            <a:pPr marL="0" indent="0">
              <a:buNone/>
            </a:pPr>
            <a:r>
              <a:rPr lang="ja-JP" altLang="en-US" dirty="0"/>
              <a:t>リストの要素の追加方法が異なる</a:t>
            </a:r>
            <a:endParaRPr lang="en-US" altLang="ja-JP" dirty="0"/>
          </a:p>
          <a:p>
            <a:pPr marL="0" indent="0">
              <a:buNone/>
            </a:pPr>
            <a:endParaRPr kumimoji="1" lang="en-US" altLang="ja-JP" dirty="0"/>
          </a:p>
          <a:p>
            <a:pPr marL="0" indent="0">
              <a:buNone/>
            </a:pPr>
            <a:endParaRPr kumimoji="1" lang="ja-JP" altLang="en-US" dirty="0"/>
          </a:p>
        </p:txBody>
      </p:sp>
      <p:sp>
        <p:nvSpPr>
          <p:cNvPr id="4" name="テキスト ボックス 3">
            <a:extLst>
              <a:ext uri="{FF2B5EF4-FFF2-40B4-BE49-F238E27FC236}">
                <a16:creationId xmlns:a16="http://schemas.microsoft.com/office/drawing/2014/main" id="{EA055D7D-3DEE-61A2-9C62-838D67291AB2}"/>
              </a:ext>
            </a:extLst>
          </p:cNvPr>
          <p:cNvSpPr txBox="1"/>
          <p:nvPr/>
        </p:nvSpPr>
        <p:spPr>
          <a:xfrm>
            <a:off x="970060" y="4305768"/>
            <a:ext cx="1390124" cy="1631216"/>
          </a:xfrm>
          <a:prstGeom prst="rect">
            <a:avLst/>
          </a:prstGeom>
          <a:solidFill>
            <a:schemeClr val="tx1"/>
          </a:solidFill>
        </p:spPr>
        <p:txBody>
          <a:bodyPr wrap="none" rtlCol="0">
            <a:spAutoFit/>
          </a:bodyPr>
          <a:lstStyle/>
          <a:p>
            <a:r>
              <a:rPr kumimoji="1" lang="en-US" altLang="ja-JP" sz="2000" dirty="0">
                <a:solidFill>
                  <a:schemeClr val="bg1"/>
                </a:solidFill>
              </a:rPr>
              <a:t>Python</a:t>
            </a:r>
          </a:p>
          <a:p>
            <a:r>
              <a:rPr lang="en-US" altLang="ja-JP" sz="2000" dirty="0">
                <a:solidFill>
                  <a:schemeClr val="bg1"/>
                </a:solidFill>
              </a:rPr>
              <a:t>n = 1</a:t>
            </a:r>
          </a:p>
          <a:p>
            <a:endParaRPr kumimoji="1" lang="en-US" altLang="ja-JP" sz="2000" dirty="0">
              <a:solidFill>
                <a:schemeClr val="bg1"/>
              </a:solidFill>
            </a:endParaRPr>
          </a:p>
          <a:p>
            <a:r>
              <a:rPr lang="en-US" altLang="ja-JP" sz="2000" dirty="0">
                <a:solidFill>
                  <a:schemeClr val="bg1"/>
                </a:solidFill>
              </a:rPr>
              <a:t>JavaScript</a:t>
            </a:r>
          </a:p>
          <a:p>
            <a:r>
              <a:rPr lang="en-US" altLang="ja-JP" sz="2000" dirty="0">
                <a:solidFill>
                  <a:schemeClr val="bg1"/>
                </a:solidFill>
              </a:rPr>
              <a:t>v</a:t>
            </a:r>
            <a:r>
              <a:rPr kumimoji="1" lang="en-US" altLang="ja-JP" sz="2000" dirty="0">
                <a:solidFill>
                  <a:schemeClr val="bg1"/>
                </a:solidFill>
              </a:rPr>
              <a:t>ar n = 1;</a:t>
            </a:r>
            <a:endParaRPr kumimoji="1" lang="ja-JP" altLang="en-US" sz="2000" dirty="0">
              <a:solidFill>
                <a:schemeClr val="bg1"/>
              </a:solidFill>
            </a:endParaRPr>
          </a:p>
        </p:txBody>
      </p:sp>
      <p:sp>
        <p:nvSpPr>
          <p:cNvPr id="5" name="テキスト ボックス 4">
            <a:extLst>
              <a:ext uri="{FF2B5EF4-FFF2-40B4-BE49-F238E27FC236}">
                <a16:creationId xmlns:a16="http://schemas.microsoft.com/office/drawing/2014/main" id="{64C7F820-C24B-D453-9EBB-8BA87D381988}"/>
              </a:ext>
            </a:extLst>
          </p:cNvPr>
          <p:cNvSpPr txBox="1"/>
          <p:nvPr/>
        </p:nvSpPr>
        <p:spPr>
          <a:xfrm>
            <a:off x="2641159" y="4307556"/>
            <a:ext cx="2502608" cy="1631216"/>
          </a:xfrm>
          <a:prstGeom prst="rect">
            <a:avLst/>
          </a:prstGeom>
          <a:solidFill>
            <a:schemeClr val="tx1"/>
          </a:solidFill>
        </p:spPr>
        <p:txBody>
          <a:bodyPr wrap="none" rtlCol="0">
            <a:spAutoFit/>
          </a:bodyPr>
          <a:lstStyle/>
          <a:p>
            <a:r>
              <a:rPr kumimoji="1" lang="en-US" altLang="ja-JP" sz="2000" dirty="0">
                <a:solidFill>
                  <a:schemeClr val="bg1"/>
                </a:solidFill>
              </a:rPr>
              <a:t>Python</a:t>
            </a:r>
          </a:p>
          <a:p>
            <a:r>
              <a:rPr lang="en-US" altLang="ja-JP" sz="2000" dirty="0">
                <a:solidFill>
                  <a:schemeClr val="bg1"/>
                </a:solidFill>
              </a:rPr>
              <a:t>s = str(n)</a:t>
            </a:r>
          </a:p>
          <a:p>
            <a:endParaRPr kumimoji="1" lang="en-US" altLang="ja-JP" sz="2000" dirty="0">
              <a:solidFill>
                <a:schemeClr val="bg1"/>
              </a:solidFill>
            </a:endParaRPr>
          </a:p>
          <a:p>
            <a:r>
              <a:rPr lang="en-US" altLang="ja-JP" sz="2000" dirty="0">
                <a:solidFill>
                  <a:schemeClr val="bg1"/>
                </a:solidFill>
              </a:rPr>
              <a:t>JavaScript</a:t>
            </a:r>
          </a:p>
          <a:p>
            <a:r>
              <a:rPr lang="en-US" altLang="ja-JP" sz="2000" dirty="0">
                <a:solidFill>
                  <a:schemeClr val="bg1"/>
                </a:solidFill>
              </a:rPr>
              <a:t>v</a:t>
            </a:r>
            <a:r>
              <a:rPr kumimoji="1" lang="en-US" altLang="ja-JP" sz="2000" dirty="0">
                <a:solidFill>
                  <a:schemeClr val="bg1"/>
                </a:solidFill>
              </a:rPr>
              <a:t>ar s = </a:t>
            </a:r>
            <a:r>
              <a:rPr lang="en-US" altLang="ja-JP" sz="2000" dirty="0" err="1">
                <a:solidFill>
                  <a:schemeClr val="bg1"/>
                </a:solidFill>
              </a:rPr>
              <a:t>n.toString</a:t>
            </a:r>
            <a:r>
              <a:rPr lang="en-US" altLang="ja-JP" sz="2000" dirty="0">
                <a:solidFill>
                  <a:schemeClr val="bg1"/>
                </a:solidFill>
              </a:rPr>
              <a:t>()</a:t>
            </a:r>
            <a:r>
              <a:rPr kumimoji="1" lang="en-US" altLang="ja-JP" sz="2000" dirty="0">
                <a:solidFill>
                  <a:schemeClr val="bg1"/>
                </a:solidFill>
              </a:rPr>
              <a:t>;</a:t>
            </a:r>
            <a:endParaRPr kumimoji="1" lang="ja-JP" altLang="en-US" sz="2000" dirty="0">
              <a:solidFill>
                <a:schemeClr val="bg1"/>
              </a:solidFill>
            </a:endParaRPr>
          </a:p>
        </p:txBody>
      </p:sp>
      <p:sp>
        <p:nvSpPr>
          <p:cNvPr id="6" name="テキスト ボックス 5">
            <a:extLst>
              <a:ext uri="{FF2B5EF4-FFF2-40B4-BE49-F238E27FC236}">
                <a16:creationId xmlns:a16="http://schemas.microsoft.com/office/drawing/2014/main" id="{9C90AA8E-6FD3-63D6-A245-BF400D071C30}"/>
              </a:ext>
            </a:extLst>
          </p:cNvPr>
          <p:cNvSpPr txBox="1"/>
          <p:nvPr/>
        </p:nvSpPr>
        <p:spPr>
          <a:xfrm>
            <a:off x="5568403" y="4305768"/>
            <a:ext cx="2820003" cy="1631216"/>
          </a:xfrm>
          <a:prstGeom prst="rect">
            <a:avLst/>
          </a:prstGeom>
          <a:solidFill>
            <a:schemeClr val="tx1"/>
          </a:solidFill>
        </p:spPr>
        <p:txBody>
          <a:bodyPr wrap="none" rtlCol="0">
            <a:spAutoFit/>
          </a:bodyPr>
          <a:lstStyle/>
          <a:p>
            <a:r>
              <a:rPr kumimoji="1" lang="en-US" altLang="ja-JP" sz="2000" dirty="0">
                <a:solidFill>
                  <a:schemeClr val="bg1"/>
                </a:solidFill>
              </a:rPr>
              <a:t>Python</a:t>
            </a:r>
          </a:p>
          <a:p>
            <a:r>
              <a:rPr lang="en-US" altLang="ja-JP" sz="2000" dirty="0">
                <a:solidFill>
                  <a:schemeClr val="bg1"/>
                </a:solidFill>
              </a:rPr>
              <a:t>num = int(s)</a:t>
            </a:r>
          </a:p>
          <a:p>
            <a:endParaRPr kumimoji="1" lang="en-US" altLang="ja-JP" sz="2000" dirty="0">
              <a:solidFill>
                <a:schemeClr val="bg1"/>
              </a:solidFill>
            </a:endParaRPr>
          </a:p>
          <a:p>
            <a:r>
              <a:rPr lang="en-US" altLang="ja-JP" sz="2000" dirty="0">
                <a:solidFill>
                  <a:schemeClr val="bg1"/>
                </a:solidFill>
              </a:rPr>
              <a:t>JavaScript</a:t>
            </a:r>
          </a:p>
          <a:p>
            <a:r>
              <a:rPr lang="en-US" altLang="ja-JP" sz="2000" dirty="0">
                <a:solidFill>
                  <a:schemeClr val="bg1"/>
                </a:solidFill>
              </a:rPr>
              <a:t>v</a:t>
            </a:r>
            <a:r>
              <a:rPr kumimoji="1" lang="en-US" altLang="ja-JP" sz="2000" dirty="0">
                <a:solidFill>
                  <a:schemeClr val="bg1"/>
                </a:solidFill>
              </a:rPr>
              <a:t>ar num = Number</a:t>
            </a:r>
            <a:r>
              <a:rPr lang="en-US" altLang="ja-JP" sz="2000" dirty="0">
                <a:solidFill>
                  <a:schemeClr val="bg1"/>
                </a:solidFill>
              </a:rPr>
              <a:t>(s)</a:t>
            </a:r>
            <a:r>
              <a:rPr kumimoji="1" lang="en-US" altLang="ja-JP" sz="2000" dirty="0">
                <a:solidFill>
                  <a:schemeClr val="bg1"/>
                </a:solidFill>
              </a:rPr>
              <a:t>;</a:t>
            </a:r>
            <a:endParaRPr kumimoji="1" lang="ja-JP" altLang="en-US" sz="2000" dirty="0">
              <a:solidFill>
                <a:schemeClr val="bg1"/>
              </a:solidFill>
            </a:endParaRPr>
          </a:p>
        </p:txBody>
      </p:sp>
      <p:sp>
        <p:nvSpPr>
          <p:cNvPr id="7" name="テキスト ボックス 6">
            <a:extLst>
              <a:ext uri="{FF2B5EF4-FFF2-40B4-BE49-F238E27FC236}">
                <a16:creationId xmlns:a16="http://schemas.microsoft.com/office/drawing/2014/main" id="{BABD29DE-9D78-B8C9-C7BC-D3C68AF71130}"/>
              </a:ext>
            </a:extLst>
          </p:cNvPr>
          <p:cNvSpPr txBox="1"/>
          <p:nvPr/>
        </p:nvSpPr>
        <p:spPr>
          <a:xfrm>
            <a:off x="8813042" y="4305768"/>
            <a:ext cx="1802096" cy="2246769"/>
          </a:xfrm>
          <a:prstGeom prst="rect">
            <a:avLst/>
          </a:prstGeom>
          <a:solidFill>
            <a:schemeClr val="tx1"/>
          </a:solidFill>
        </p:spPr>
        <p:txBody>
          <a:bodyPr wrap="none" rtlCol="0">
            <a:spAutoFit/>
          </a:bodyPr>
          <a:lstStyle/>
          <a:p>
            <a:r>
              <a:rPr kumimoji="1" lang="en-US" altLang="ja-JP" sz="2000" dirty="0">
                <a:solidFill>
                  <a:schemeClr val="bg1"/>
                </a:solidFill>
              </a:rPr>
              <a:t>Python</a:t>
            </a:r>
          </a:p>
          <a:p>
            <a:r>
              <a:rPr lang="en-US" altLang="ja-JP" sz="2000" dirty="0" err="1">
                <a:solidFill>
                  <a:schemeClr val="bg1"/>
                </a:solidFill>
              </a:rPr>
              <a:t>arr</a:t>
            </a:r>
            <a:r>
              <a:rPr lang="en-US" altLang="ja-JP" sz="2000" dirty="0">
                <a:solidFill>
                  <a:schemeClr val="bg1"/>
                </a:solidFill>
              </a:rPr>
              <a:t> = []</a:t>
            </a:r>
          </a:p>
          <a:p>
            <a:r>
              <a:rPr lang="en-US" altLang="ja-JP" sz="2000" dirty="0" err="1">
                <a:solidFill>
                  <a:schemeClr val="bg1"/>
                </a:solidFill>
              </a:rPr>
              <a:t>arr.append</a:t>
            </a:r>
            <a:r>
              <a:rPr lang="en-US" altLang="ja-JP" sz="2000" dirty="0">
                <a:solidFill>
                  <a:schemeClr val="bg1"/>
                </a:solidFill>
              </a:rPr>
              <a:t>(1)</a:t>
            </a:r>
          </a:p>
          <a:p>
            <a:endParaRPr kumimoji="1" lang="en-US" altLang="ja-JP" sz="2000" dirty="0">
              <a:solidFill>
                <a:schemeClr val="bg1"/>
              </a:solidFill>
            </a:endParaRPr>
          </a:p>
          <a:p>
            <a:r>
              <a:rPr lang="en-US" altLang="ja-JP" sz="2000" dirty="0">
                <a:solidFill>
                  <a:schemeClr val="bg1"/>
                </a:solidFill>
              </a:rPr>
              <a:t>JavaScript</a:t>
            </a:r>
          </a:p>
          <a:p>
            <a:r>
              <a:rPr lang="en-US" altLang="ja-JP" sz="2000" dirty="0">
                <a:solidFill>
                  <a:schemeClr val="bg1"/>
                </a:solidFill>
              </a:rPr>
              <a:t>var </a:t>
            </a:r>
            <a:r>
              <a:rPr lang="en-US" altLang="ja-JP" sz="2000" dirty="0" err="1">
                <a:solidFill>
                  <a:schemeClr val="bg1"/>
                </a:solidFill>
              </a:rPr>
              <a:t>arr</a:t>
            </a:r>
            <a:r>
              <a:rPr lang="en-US" altLang="ja-JP" sz="2000" dirty="0">
                <a:solidFill>
                  <a:schemeClr val="bg1"/>
                </a:solidFill>
              </a:rPr>
              <a:t> = []</a:t>
            </a:r>
          </a:p>
          <a:p>
            <a:r>
              <a:rPr lang="en-US" altLang="ja-JP" sz="2000" dirty="0" err="1">
                <a:solidFill>
                  <a:schemeClr val="bg1"/>
                </a:solidFill>
              </a:rPr>
              <a:t>a</a:t>
            </a:r>
            <a:r>
              <a:rPr kumimoji="1" lang="en-US" altLang="ja-JP" sz="2000" dirty="0" err="1">
                <a:solidFill>
                  <a:schemeClr val="bg1"/>
                </a:solidFill>
              </a:rPr>
              <a:t>rr.push</a:t>
            </a:r>
            <a:r>
              <a:rPr kumimoji="1" lang="en-US" altLang="ja-JP" sz="2000" dirty="0">
                <a:solidFill>
                  <a:schemeClr val="bg1"/>
                </a:solidFill>
              </a:rPr>
              <a:t>(1)</a:t>
            </a:r>
            <a:endParaRPr kumimoji="1" lang="ja-JP" altLang="en-US" sz="2000" dirty="0">
              <a:solidFill>
                <a:schemeClr val="bg1"/>
              </a:solidFill>
            </a:endParaRPr>
          </a:p>
        </p:txBody>
      </p:sp>
      <p:sp>
        <p:nvSpPr>
          <p:cNvPr id="8" name="テキスト ボックス 7">
            <a:extLst>
              <a:ext uri="{FF2B5EF4-FFF2-40B4-BE49-F238E27FC236}">
                <a16:creationId xmlns:a16="http://schemas.microsoft.com/office/drawing/2014/main" id="{B3B51036-7DE8-CC42-889C-760D1B2512EB}"/>
              </a:ext>
            </a:extLst>
          </p:cNvPr>
          <p:cNvSpPr txBox="1"/>
          <p:nvPr/>
        </p:nvSpPr>
        <p:spPr>
          <a:xfrm>
            <a:off x="880292" y="5992297"/>
            <a:ext cx="1569660" cy="369332"/>
          </a:xfrm>
          <a:prstGeom prst="rect">
            <a:avLst/>
          </a:prstGeom>
          <a:noFill/>
        </p:spPr>
        <p:txBody>
          <a:bodyPr wrap="none" rtlCol="0">
            <a:spAutoFit/>
          </a:bodyPr>
          <a:lstStyle/>
          <a:p>
            <a:r>
              <a:rPr lang="ja-JP" altLang="en-US" dirty="0"/>
              <a:t>変数の初期化</a:t>
            </a:r>
            <a:endParaRPr kumimoji="1" lang="ja-JP" altLang="en-US" dirty="0"/>
          </a:p>
        </p:txBody>
      </p:sp>
      <p:sp>
        <p:nvSpPr>
          <p:cNvPr id="9" name="テキスト ボックス 8">
            <a:extLst>
              <a:ext uri="{FF2B5EF4-FFF2-40B4-BE49-F238E27FC236}">
                <a16:creationId xmlns:a16="http://schemas.microsoft.com/office/drawing/2014/main" id="{4165BA36-F843-7C96-3363-CBD8716ECB12}"/>
              </a:ext>
            </a:extLst>
          </p:cNvPr>
          <p:cNvSpPr txBox="1"/>
          <p:nvPr/>
        </p:nvSpPr>
        <p:spPr>
          <a:xfrm>
            <a:off x="2874588" y="5992297"/>
            <a:ext cx="2031325" cy="369332"/>
          </a:xfrm>
          <a:prstGeom prst="rect">
            <a:avLst/>
          </a:prstGeom>
          <a:noFill/>
        </p:spPr>
        <p:txBody>
          <a:bodyPr wrap="none" rtlCol="0">
            <a:spAutoFit/>
          </a:bodyPr>
          <a:lstStyle/>
          <a:p>
            <a:r>
              <a:rPr lang="ja-JP" altLang="en-US" dirty="0"/>
              <a:t>数値の文字列変換</a:t>
            </a:r>
            <a:endParaRPr kumimoji="1" lang="ja-JP" altLang="en-US" dirty="0"/>
          </a:p>
        </p:txBody>
      </p:sp>
      <p:sp>
        <p:nvSpPr>
          <p:cNvPr id="10" name="テキスト ボックス 9">
            <a:extLst>
              <a:ext uri="{FF2B5EF4-FFF2-40B4-BE49-F238E27FC236}">
                <a16:creationId xmlns:a16="http://schemas.microsoft.com/office/drawing/2014/main" id="{960ED169-5605-C858-C30F-E1FB3487B0AF}"/>
              </a:ext>
            </a:extLst>
          </p:cNvPr>
          <p:cNvSpPr txBox="1"/>
          <p:nvPr/>
        </p:nvSpPr>
        <p:spPr>
          <a:xfrm>
            <a:off x="5962742" y="5992297"/>
            <a:ext cx="2031325" cy="369332"/>
          </a:xfrm>
          <a:prstGeom prst="rect">
            <a:avLst/>
          </a:prstGeom>
          <a:noFill/>
        </p:spPr>
        <p:txBody>
          <a:bodyPr wrap="none" rtlCol="0">
            <a:spAutoFit/>
          </a:bodyPr>
          <a:lstStyle/>
          <a:p>
            <a:r>
              <a:rPr kumimoji="1" lang="ja-JP" altLang="en-US" dirty="0"/>
              <a:t>文字列の数値変換</a:t>
            </a:r>
          </a:p>
        </p:txBody>
      </p:sp>
      <p:sp>
        <p:nvSpPr>
          <p:cNvPr id="11" name="テキスト ボックス 10">
            <a:extLst>
              <a:ext uri="{FF2B5EF4-FFF2-40B4-BE49-F238E27FC236}">
                <a16:creationId xmlns:a16="http://schemas.microsoft.com/office/drawing/2014/main" id="{8F04A32B-4343-BB68-3629-9C6E10662400}"/>
              </a:ext>
            </a:extLst>
          </p:cNvPr>
          <p:cNvSpPr txBox="1"/>
          <p:nvPr/>
        </p:nvSpPr>
        <p:spPr>
          <a:xfrm>
            <a:off x="8352178" y="6552537"/>
            <a:ext cx="2954655" cy="369332"/>
          </a:xfrm>
          <a:prstGeom prst="rect">
            <a:avLst/>
          </a:prstGeom>
          <a:noFill/>
        </p:spPr>
        <p:txBody>
          <a:bodyPr wrap="none" rtlCol="0">
            <a:spAutoFit/>
          </a:bodyPr>
          <a:lstStyle/>
          <a:p>
            <a:r>
              <a:rPr lang="ja-JP" altLang="en-US" dirty="0"/>
              <a:t>リスト</a:t>
            </a:r>
            <a:r>
              <a:rPr kumimoji="1" lang="ja-JP" altLang="en-US" dirty="0"/>
              <a:t>の宣言と要素の追加</a:t>
            </a:r>
          </a:p>
        </p:txBody>
      </p:sp>
    </p:spTree>
    <p:extLst>
      <p:ext uri="{BB962C8B-B14F-4D97-AF65-F5344CB8AC3E}">
        <p14:creationId xmlns:p14="http://schemas.microsoft.com/office/powerpoint/2010/main" val="124906746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4821</TotalTime>
  <Words>5914</Words>
  <Application>Microsoft Office PowerPoint</Application>
  <PresentationFormat>ワイド画面</PresentationFormat>
  <Paragraphs>508</Paragraphs>
  <Slides>56</Slides>
  <Notes>56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56</vt:i4>
      </vt:variant>
    </vt:vector>
  </HeadingPairs>
  <TitlesOfParts>
    <vt:vector size="62" baseType="lpstr">
      <vt:lpstr>游ゴシック</vt:lpstr>
      <vt:lpstr>游ゴシック Light</vt:lpstr>
      <vt:lpstr>Arial</vt:lpstr>
      <vt:lpstr>Cambria Math</vt:lpstr>
      <vt:lpstr>Wingdings</vt:lpstr>
      <vt:lpstr>Office テーマ</vt:lpstr>
      <vt:lpstr>第09回 JavaScript ～HTMLファイルの機能～</vt:lpstr>
      <vt:lpstr>注意</vt:lpstr>
      <vt:lpstr>内容</vt:lpstr>
      <vt:lpstr>JavaScriptとは</vt:lpstr>
      <vt:lpstr>サーバサイドとクライアントサイド</vt:lpstr>
      <vt:lpstr>サーバサイドとクライアントサイド</vt:lpstr>
      <vt:lpstr>サーバサイドとクライアントサイド</vt:lpstr>
      <vt:lpstr>JavaScriptの使い方</vt:lpstr>
      <vt:lpstr>JavaScriptの使い方</vt:lpstr>
      <vt:lpstr>JavaScriptの使い方</vt:lpstr>
      <vt:lpstr>DOM操作</vt:lpstr>
      <vt:lpstr>DOM操作</vt:lpstr>
      <vt:lpstr>DOM操作</vt:lpstr>
      <vt:lpstr>DOM操作</vt:lpstr>
      <vt:lpstr>DOM操作</vt:lpstr>
      <vt:lpstr>DOM操作</vt:lpstr>
      <vt:lpstr>DOM操作</vt:lpstr>
      <vt:lpstr>DOM操作</vt:lpstr>
      <vt:lpstr>非同期通信</vt:lpstr>
      <vt:lpstr>非同期通信</vt:lpstr>
      <vt:lpstr>非同期通信</vt:lpstr>
      <vt:lpstr>非同期通信</vt:lpstr>
      <vt:lpstr>非同期通信</vt:lpstr>
      <vt:lpstr>非同期通信</vt:lpstr>
      <vt:lpstr>非同期通信の応用</vt:lpstr>
      <vt:lpstr>非同期通信の応用</vt:lpstr>
      <vt:lpstr>非同期通信の応用</vt:lpstr>
      <vt:lpstr>非同期通信の応用</vt:lpstr>
      <vt:lpstr>非同期通信の応用</vt:lpstr>
      <vt:lpstr>非同期通信の応用</vt:lpstr>
      <vt:lpstr>非同期通信の応用</vt:lpstr>
      <vt:lpstr>非同期通信の応用</vt:lpstr>
      <vt:lpstr>グラフの描画</vt:lpstr>
      <vt:lpstr>グラフ描画</vt:lpstr>
      <vt:lpstr>グラフ描画</vt:lpstr>
      <vt:lpstr>グラフ描画</vt:lpstr>
      <vt:lpstr>グラフ描画</vt:lpstr>
      <vt:lpstr>グラフを描画</vt:lpstr>
      <vt:lpstr>グラフを描画</vt:lpstr>
      <vt:lpstr>グラフを描画</vt:lpstr>
      <vt:lpstr>グラフを描画</vt:lpstr>
      <vt:lpstr>グラフを描画</vt:lpstr>
      <vt:lpstr>地図を表示</vt:lpstr>
      <vt:lpstr>地図を表示</vt:lpstr>
      <vt:lpstr>地図を表示</vt:lpstr>
      <vt:lpstr>地図を表示</vt:lpstr>
      <vt:lpstr>地図を表示</vt:lpstr>
      <vt:lpstr>地図を表示</vt:lpstr>
      <vt:lpstr>地図を表示</vt:lpstr>
      <vt:lpstr>地図を表示</vt:lpstr>
      <vt:lpstr>地図を表示</vt:lpstr>
      <vt:lpstr>地図を表示</vt:lpstr>
      <vt:lpstr>地図を表示</vt:lpstr>
      <vt:lpstr>地図を表示</vt:lpstr>
      <vt:lpstr>地図を表示</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第09回 JavaScript ～動くサイトを作る～</dc:title>
  <dc:creator>直哉 田中</dc:creator>
  <cp:lastModifiedBy>直哉 田中</cp:lastModifiedBy>
  <cp:revision>29</cp:revision>
  <dcterms:created xsi:type="dcterms:W3CDTF">2022-05-18T03:33:17Z</dcterms:created>
  <dcterms:modified xsi:type="dcterms:W3CDTF">2022-07-24T14:12:53Z</dcterms:modified>
</cp:coreProperties>
</file>